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Ubuntu Light"/>
      <p:regular r:id="rId44"/>
      <p:bold r:id="rId45"/>
      <p:italic r:id="rId46"/>
      <p:boldItalic r:id="rId47"/>
    </p:embeddedFont>
    <p:embeddedFont>
      <p:font typeface="Ubuntu"/>
      <p:regular r:id="rId48"/>
      <p:bold r:id="rId49"/>
      <p:italic r:id="rId50"/>
      <p:boldItalic r:id="rId51"/>
    </p:embeddedFont>
    <p:embeddedFont>
      <p:font typeface="Ubuntu Medium"/>
      <p:regular r:id="rId52"/>
      <p:bold r:id="rId53"/>
      <p:italic r:id="rId54"/>
      <p:boldItalic r:id="rId55"/>
    </p:embeddedFont>
    <p:embeddedFont>
      <p:font typeface="Permanent Marker"/>
      <p:regular r:id="rId56"/>
    </p:embeddedFont>
    <p:embeddedFont>
      <p:font typeface="Ubuntu Mono"/>
      <p:regular r:id="rId57"/>
      <p:bold r:id="rId58"/>
      <p:italic r:id="rId59"/>
      <p:boldItalic r:id="rId60"/>
    </p:embeddedFont>
    <p:embeddedFont>
      <p:font typeface="Calligraffitti"/>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UbuntuLight-regular.fntdata"/><Relationship Id="rId43" Type="http://schemas.openxmlformats.org/officeDocument/2006/relationships/slide" Target="slides/slide39.xml"/><Relationship Id="rId46" Type="http://schemas.openxmlformats.org/officeDocument/2006/relationships/font" Target="fonts/UbuntuLight-italic.fntdata"/><Relationship Id="rId45" Type="http://schemas.openxmlformats.org/officeDocument/2006/relationships/font" Target="fonts/Ubuntu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Ubuntu-regular.fntdata"/><Relationship Id="rId47" Type="http://schemas.openxmlformats.org/officeDocument/2006/relationships/font" Target="fonts/UbuntuLight-boldItalic.fntdata"/><Relationship Id="rId49" Type="http://schemas.openxmlformats.org/officeDocument/2006/relationships/font" Target="fonts/Ubuntu-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Calligraffitti-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UbuntuMono-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Ubuntu-boldItalic.fntdata"/><Relationship Id="rId50" Type="http://schemas.openxmlformats.org/officeDocument/2006/relationships/font" Target="fonts/Ubuntu-italic.fntdata"/><Relationship Id="rId53" Type="http://schemas.openxmlformats.org/officeDocument/2006/relationships/font" Target="fonts/UbuntuMedium-bold.fntdata"/><Relationship Id="rId52" Type="http://schemas.openxmlformats.org/officeDocument/2006/relationships/font" Target="fonts/UbuntuMedium-regular.fntdata"/><Relationship Id="rId11" Type="http://schemas.openxmlformats.org/officeDocument/2006/relationships/slide" Target="slides/slide7.xml"/><Relationship Id="rId55" Type="http://schemas.openxmlformats.org/officeDocument/2006/relationships/font" Target="fonts/UbuntuMedium-boldItalic.fntdata"/><Relationship Id="rId10" Type="http://schemas.openxmlformats.org/officeDocument/2006/relationships/slide" Target="slides/slide6.xml"/><Relationship Id="rId54" Type="http://schemas.openxmlformats.org/officeDocument/2006/relationships/font" Target="fonts/UbuntuMedium-italic.fntdata"/><Relationship Id="rId13" Type="http://schemas.openxmlformats.org/officeDocument/2006/relationships/slide" Target="slides/slide9.xml"/><Relationship Id="rId57" Type="http://schemas.openxmlformats.org/officeDocument/2006/relationships/font" Target="fonts/UbuntuMono-regular.fntdata"/><Relationship Id="rId12" Type="http://schemas.openxmlformats.org/officeDocument/2006/relationships/slide" Target="slides/slide8.xml"/><Relationship Id="rId56" Type="http://schemas.openxmlformats.org/officeDocument/2006/relationships/font" Target="fonts/PermanentMarker-regular.fntdata"/><Relationship Id="rId15" Type="http://schemas.openxmlformats.org/officeDocument/2006/relationships/slide" Target="slides/slide11.xml"/><Relationship Id="rId59" Type="http://schemas.openxmlformats.org/officeDocument/2006/relationships/font" Target="fonts/UbuntuMono-italic.fntdata"/><Relationship Id="rId14" Type="http://schemas.openxmlformats.org/officeDocument/2006/relationships/slide" Target="slides/slide10.xml"/><Relationship Id="rId58" Type="http://schemas.openxmlformats.org/officeDocument/2006/relationships/font" Target="fonts/UbuntuMon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3" name="Shape 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Pendants: -GLCD -cBOX support macro -Dialog support macro -widgets for grouping elements together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pic>
        <p:nvPicPr>
          <p:cNvPr id="13" name="Shape 13"/>
          <p:cNvPicPr preferRelativeResize="0"/>
          <p:nvPr/>
        </p:nvPicPr>
        <p:blipFill>
          <a:blip r:embed="rId2">
            <a:alphaModFix amt="85000"/>
          </a:blip>
          <a:stretch>
            <a:fillRect/>
          </a:stretch>
        </p:blipFill>
        <p:spPr>
          <a:xfrm>
            <a:off x="0" y="-941925"/>
            <a:ext cx="9143999" cy="73418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5" name="Shape 45"/>
        <p:cNvGrpSpPr/>
        <p:nvPr/>
      </p:nvGrpSpPr>
      <p:grpSpPr>
        <a:xfrm>
          <a:off x="0" y="0"/>
          <a:ext cx="0" cy="0"/>
          <a:chOff x="0" y="0"/>
          <a:chExt cx="0" cy="0"/>
        </a:xfrm>
      </p:grpSpPr>
      <p:sp>
        <p:nvSpPr>
          <p:cNvPr id="46" name="Shape 46"/>
          <p:cNvSpPr txBox="1"/>
          <p:nvPr>
            <p:ph type="title"/>
          </p:nvPr>
        </p:nvSpPr>
        <p:spPr>
          <a:xfrm>
            <a:off x="311700" y="1106125"/>
            <a:ext cx="8520600" cy="1963500"/>
          </a:xfrm>
          <a:prstGeom prst="rect">
            <a:avLst/>
          </a:prstGeom>
        </p:spPr>
        <p:txBody>
          <a:bodyPr anchorCtr="0" anchor="b" bIns="91425" lIns="91425" rIns="91425" wrap="square"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47" name="Shape 47"/>
          <p:cNvSpPr txBox="1"/>
          <p:nvPr>
            <p:ph idx="1" type="body"/>
          </p:nvPr>
        </p:nvSpPr>
        <p:spPr>
          <a:xfrm>
            <a:off x="311700" y="3152225"/>
            <a:ext cx="8520600" cy="1300800"/>
          </a:xfrm>
          <a:prstGeom prst="rect">
            <a:avLst/>
          </a:prstGeom>
        </p:spPr>
        <p:txBody>
          <a:bodyPr anchorCtr="0" anchor="t" bIns="91425" lIns="91425" rIns="91425" wrap="square"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9" name="Shape 49"/>
        <p:cNvGrpSpPr/>
        <p:nvPr/>
      </p:nvGrpSpPr>
      <p:grpSpPr>
        <a:xfrm>
          <a:off x="0" y="0"/>
          <a:ext cx="0" cy="0"/>
          <a:chOff x="0" y="0"/>
          <a:chExt cx="0" cy="0"/>
        </a:xfrm>
      </p:grpSpPr>
      <p:sp>
        <p:nvSpPr>
          <p:cNvPr id="50" name="Shape 5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4" name="Shape 14"/>
        <p:cNvGrpSpPr/>
        <p:nvPr/>
      </p:nvGrpSpPr>
      <p:grpSpPr>
        <a:xfrm>
          <a:off x="0" y="0"/>
          <a:ext cx="0" cy="0"/>
          <a:chOff x="0" y="0"/>
          <a:chExt cx="0" cy="0"/>
        </a:xfrm>
      </p:grpSpPr>
      <p:sp>
        <p:nvSpPr>
          <p:cNvPr id="15" name="Shape 15"/>
          <p:cNvSpPr txBox="1"/>
          <p:nvPr>
            <p:ph type="title"/>
          </p:nvPr>
        </p:nvSpPr>
        <p:spPr>
          <a:xfrm>
            <a:off x="311700" y="2150850"/>
            <a:ext cx="8520600" cy="841800"/>
          </a:xfrm>
          <a:prstGeom prst="rect">
            <a:avLst/>
          </a:prstGeom>
        </p:spPr>
        <p:txBody>
          <a:bodyPr anchorCtr="0" anchor="ctr" bIns="91425" lIns="91425" rIns="91425" wrap="square"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3" name="Shape 33"/>
        <p:cNvGrpSpPr/>
        <p:nvPr/>
      </p:nvGrpSpPr>
      <p:grpSpPr>
        <a:xfrm>
          <a:off x="0" y="0"/>
          <a:ext cx="0" cy="0"/>
          <a:chOff x="0" y="0"/>
          <a:chExt cx="0" cy="0"/>
        </a:xfrm>
      </p:grpSpPr>
      <p:sp>
        <p:nvSpPr>
          <p:cNvPr id="34" name="Shape 34"/>
          <p:cNvSpPr txBox="1"/>
          <p:nvPr>
            <p:ph type="title"/>
          </p:nvPr>
        </p:nvSpPr>
        <p:spPr>
          <a:xfrm>
            <a:off x="490250" y="450150"/>
            <a:ext cx="6367800" cy="4090800"/>
          </a:xfrm>
          <a:prstGeom prst="rect">
            <a:avLst/>
          </a:prstGeom>
        </p:spPr>
        <p:txBody>
          <a:bodyPr anchorCtr="0" anchor="ctr" bIns="91425" lIns="91425" rIns="91425" wrap="square"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txBox="1"/>
          <p:nvPr>
            <p:ph type="title"/>
          </p:nvPr>
        </p:nvSpPr>
        <p:spPr>
          <a:xfrm>
            <a:off x="265500" y="1233175"/>
            <a:ext cx="4045200" cy="1482300"/>
          </a:xfrm>
          <a:prstGeom prst="rect">
            <a:avLst/>
          </a:prstGeom>
        </p:spPr>
        <p:txBody>
          <a:bodyPr anchorCtr="0" anchor="b" bIns="91425" lIns="91425" rIns="91425" wrap="square"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39" name="Shape 39"/>
          <p:cNvSpPr txBox="1"/>
          <p:nvPr>
            <p:ph idx="1" type="subTitle"/>
          </p:nvPr>
        </p:nvSpPr>
        <p:spPr>
          <a:xfrm>
            <a:off x="265500" y="2803075"/>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40" name="Shape 40"/>
          <p:cNvSpPr txBox="1"/>
          <p:nvPr>
            <p:ph idx="2" type="body"/>
          </p:nvPr>
        </p:nvSpPr>
        <p:spPr>
          <a:xfrm>
            <a:off x="4939500" y="724075"/>
            <a:ext cx="3837000" cy="36951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2" name="Shape 42"/>
        <p:cNvGrpSpPr/>
        <p:nvPr/>
      </p:nvGrpSpPr>
      <p:grpSpPr>
        <a:xfrm>
          <a:off x="0" y="0"/>
          <a:ext cx="0" cy="0"/>
          <a:chOff x="0" y="0"/>
          <a:chExt cx="0" cy="0"/>
        </a:xfrm>
      </p:grpSpPr>
      <p:sp>
        <p:nvSpPr>
          <p:cNvPr id="43" name="Shape 43"/>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None/>
              <a:defRPr/>
            </a:lvl1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45.png"/><Relationship Id="rId5" Type="http://schemas.openxmlformats.org/officeDocument/2006/relationships/image" Target="../media/image39.png"/><Relationship Id="rId6" Type="http://schemas.openxmlformats.org/officeDocument/2006/relationships/image" Target="../media/image43.png"/><Relationship Id="rId7" Type="http://schemas.openxmlformats.org/officeDocument/2006/relationships/image" Target="../media/image41.png"/><Relationship Id="rId8"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1.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0.png"/><Relationship Id="rId6" Type="http://schemas.openxmlformats.org/officeDocument/2006/relationships/image" Target="../media/image48.png"/><Relationship Id="rId7" Type="http://schemas.openxmlformats.org/officeDocument/2006/relationships/image" Target="../media/image52.png"/><Relationship Id="rId8"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9.jpg"/><Relationship Id="rId4" Type="http://schemas.openxmlformats.org/officeDocument/2006/relationships/image" Target="../media/image5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s://drive.google.com/file/d/0B4Dviw-4ZNo-c3MxeXdXWW5aelU/view" TargetMode="External"/><Relationship Id="rId4" Type="http://schemas.openxmlformats.org/officeDocument/2006/relationships/image" Target="../media/image6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drive.google.com/file/d/0B4Dviw-4ZNo-eE84SmE2Uzk0c1k/view" TargetMode="External"/><Relationship Id="rId4" Type="http://schemas.openxmlformats.org/officeDocument/2006/relationships/image" Target="../media/image6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5.gif"/><Relationship Id="rId4" Type="http://schemas.openxmlformats.org/officeDocument/2006/relationships/image" Target="../media/image64.gif"/><Relationship Id="rId5" Type="http://schemas.openxmlformats.org/officeDocument/2006/relationships/image" Target="../media/image6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0.png"/><Relationship Id="rId4" Type="http://schemas.openxmlformats.org/officeDocument/2006/relationships/image" Target="../media/image67.png"/><Relationship Id="rId5"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20" Type="http://schemas.openxmlformats.org/officeDocument/2006/relationships/image" Target="../media/image21.png"/><Relationship Id="rId11" Type="http://schemas.openxmlformats.org/officeDocument/2006/relationships/image" Target="../media/image13.png"/><Relationship Id="rId10" Type="http://schemas.openxmlformats.org/officeDocument/2006/relationships/image" Target="../media/image9.png"/><Relationship Id="rId21" Type="http://schemas.openxmlformats.org/officeDocument/2006/relationships/image" Target="../media/image24.png"/><Relationship Id="rId13" Type="http://schemas.openxmlformats.org/officeDocument/2006/relationships/image" Target="../media/image16.png"/><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6.png"/><Relationship Id="rId15" Type="http://schemas.openxmlformats.org/officeDocument/2006/relationships/image" Target="../media/image19.png"/><Relationship Id="rId14" Type="http://schemas.openxmlformats.org/officeDocument/2006/relationships/image" Target="../media/image17.png"/><Relationship Id="rId17" Type="http://schemas.openxmlformats.org/officeDocument/2006/relationships/image" Target="../media/image22.png"/><Relationship Id="rId16" Type="http://schemas.openxmlformats.org/officeDocument/2006/relationships/image" Target="../media/image18.png"/><Relationship Id="rId5" Type="http://schemas.openxmlformats.org/officeDocument/2006/relationships/image" Target="../media/image8.png"/><Relationship Id="rId19" Type="http://schemas.openxmlformats.org/officeDocument/2006/relationships/image" Target="../media/image23.png"/><Relationship Id="rId6" Type="http://schemas.openxmlformats.org/officeDocument/2006/relationships/image" Target="../media/image10.png"/><Relationship Id="rId18" Type="http://schemas.openxmlformats.org/officeDocument/2006/relationships/image" Target="../media/image20.png"/><Relationship Id="rId7" Type="http://schemas.openxmlformats.org/officeDocument/2006/relationships/image" Target="../media/image5.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Shape 55"/>
          <p:cNvSpPr txBox="1"/>
          <p:nvPr>
            <p:ph idx="1" type="subTitle"/>
          </p:nvPr>
        </p:nvSpPr>
        <p:spPr>
          <a:xfrm>
            <a:off x="5655800" y="3811525"/>
            <a:ext cx="3312900" cy="1213500"/>
          </a:xfrm>
          <a:prstGeom prst="rect">
            <a:avLst/>
          </a:prstGeom>
          <a:noFill/>
        </p:spPr>
        <p:txBody>
          <a:bodyPr anchorCtr="0" anchor="t" bIns="91425" lIns="91425" rIns="91425" wrap="square" tIns="91425">
            <a:noAutofit/>
          </a:bodyPr>
          <a:lstStyle/>
          <a:p>
            <a:pPr lvl="0" rtl="0" algn="r">
              <a:spcBef>
                <a:spcPts val="0"/>
              </a:spcBef>
              <a:buNone/>
            </a:pPr>
            <a:r>
              <a:rPr lang="en" sz="2600">
                <a:solidFill>
                  <a:srgbClr val="0000FF"/>
                </a:solidFill>
                <a:latin typeface="Ubuntu Mono"/>
                <a:ea typeface="Ubuntu Mono"/>
                <a:cs typeface="Ubuntu Mono"/>
                <a:sym typeface="Ubuntu Mono"/>
              </a:rPr>
              <a:t>Dig’nIT </a:t>
            </a:r>
          </a:p>
          <a:p>
            <a:pPr lvl="0" rtl="0" algn="r">
              <a:spcBef>
                <a:spcPts val="0"/>
              </a:spcBef>
              <a:buNone/>
            </a:pPr>
            <a:r>
              <a:rPr lang="en" sz="2600">
                <a:solidFill>
                  <a:srgbClr val="0000FF"/>
                </a:solidFill>
                <a:latin typeface="Ubuntu Mono"/>
                <a:ea typeface="Ubuntu Mono"/>
                <a:cs typeface="Ubuntu Mono"/>
                <a:sym typeface="Ubuntu Mono"/>
              </a:rPr>
              <a:t>Internship Program</a:t>
            </a:r>
          </a:p>
          <a:p>
            <a:pPr lvl="0" algn="r">
              <a:spcBef>
                <a:spcPts val="0"/>
              </a:spcBef>
              <a:buClr>
                <a:schemeClr val="dk1"/>
              </a:buClr>
              <a:buSzPct val="45833"/>
              <a:buFont typeface="Arial"/>
              <a:buNone/>
            </a:pPr>
            <a:r>
              <a:rPr i="1" lang="en" sz="2400">
                <a:solidFill>
                  <a:srgbClr val="0000FF"/>
                </a:solidFill>
                <a:latin typeface="Ubuntu Mono"/>
                <a:ea typeface="Ubuntu Mono"/>
                <a:cs typeface="Ubuntu Mono"/>
                <a:sym typeface="Ubuntu Mono"/>
              </a:rPr>
              <a:t>Crista Falk</a:t>
            </a:r>
          </a:p>
        </p:txBody>
      </p:sp>
      <p:sp>
        <p:nvSpPr>
          <p:cNvPr id="56" name="Shape 56"/>
          <p:cNvSpPr/>
          <p:nvPr/>
        </p:nvSpPr>
        <p:spPr>
          <a:xfrm>
            <a:off x="2725450" y="1448100"/>
            <a:ext cx="3442500" cy="1564200"/>
          </a:xfrm>
          <a:prstGeom prst="roundRect">
            <a:avLst>
              <a:gd fmla="val 16667" name="adj"/>
            </a:avLst>
          </a:prstGeom>
          <a:solidFill>
            <a:srgbClr val="0000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chemeClr val="dk1"/>
              </a:buClr>
              <a:buSzPct val="25000"/>
              <a:buFont typeface="Arial"/>
              <a:buNone/>
            </a:pPr>
            <a:r>
              <a:rPr lang="en" sz="4800">
                <a:solidFill>
                  <a:srgbClr val="FFFFFF"/>
                </a:solidFill>
                <a:latin typeface="Ubuntu Mono"/>
                <a:ea typeface="Ubuntu Mono"/>
                <a:cs typeface="Ubuntu Mono"/>
                <a:sym typeface="Ubuntu Mono"/>
              </a:rPr>
              <a:t>ExtraTech Systems</a:t>
            </a:r>
          </a:p>
        </p:txBody>
      </p:sp>
      <p:pic>
        <p:nvPicPr>
          <p:cNvPr id="57" name="Shape 57"/>
          <p:cNvPicPr preferRelativeResize="0"/>
          <p:nvPr/>
        </p:nvPicPr>
        <p:blipFill>
          <a:blip r:embed="rId3">
            <a:alphaModFix/>
          </a:blip>
          <a:stretch>
            <a:fillRect/>
          </a:stretch>
        </p:blipFill>
        <p:spPr>
          <a:xfrm>
            <a:off x="126776" y="3952700"/>
            <a:ext cx="966149" cy="1072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nvSpPr>
        <p:spPr>
          <a:xfrm>
            <a:off x="2814250" y="211750"/>
            <a:ext cx="2937300" cy="20424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latin typeface="Ubuntu Mono"/>
                <a:ea typeface="Ubuntu Mono"/>
                <a:cs typeface="Ubuntu Mono"/>
                <a:sym typeface="Ubuntu Mono"/>
              </a:rPr>
              <a:t>μCito</a:t>
            </a:r>
          </a:p>
          <a:p>
            <a:pPr lvl="0" rtl="0" algn="ctr">
              <a:spcBef>
                <a:spcPts val="0"/>
              </a:spcBef>
              <a:buNone/>
            </a:pPr>
            <a:r>
              <a:rPr i="1" lang="en" sz="2400">
                <a:latin typeface="Ubuntu Mono"/>
                <a:ea typeface="Ubuntu Mono"/>
                <a:cs typeface="Ubuntu Mono"/>
                <a:sym typeface="Ubuntu Mono"/>
              </a:rPr>
              <a:t>ExtraTech’s Proprietary Macro Language</a:t>
            </a:r>
          </a:p>
        </p:txBody>
      </p:sp>
      <p:pic>
        <p:nvPicPr>
          <p:cNvPr descr="uCitoBufferCommands.PNG" id="144" name="Shape 144"/>
          <p:cNvPicPr preferRelativeResize="0"/>
          <p:nvPr/>
        </p:nvPicPr>
        <p:blipFill>
          <a:blip r:embed="rId3">
            <a:alphaModFix/>
          </a:blip>
          <a:stretch>
            <a:fillRect/>
          </a:stretch>
        </p:blipFill>
        <p:spPr>
          <a:xfrm>
            <a:off x="254875" y="2410325"/>
            <a:ext cx="4144077" cy="2239226"/>
          </a:xfrm>
          <a:prstGeom prst="rect">
            <a:avLst/>
          </a:prstGeom>
          <a:noFill/>
          <a:ln>
            <a:noFill/>
          </a:ln>
        </p:spPr>
      </p:pic>
      <p:pic>
        <p:nvPicPr>
          <p:cNvPr descr="MotionMechanicKeypadCommands.PNG" id="145" name="Shape 145"/>
          <p:cNvPicPr preferRelativeResize="0"/>
          <p:nvPr/>
        </p:nvPicPr>
        <p:blipFill>
          <a:blip r:embed="rId4">
            <a:alphaModFix/>
          </a:blip>
          <a:stretch>
            <a:fillRect/>
          </a:stretch>
        </p:blipFill>
        <p:spPr>
          <a:xfrm>
            <a:off x="4646907" y="2410325"/>
            <a:ext cx="4126094" cy="2239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descr="puTTY file path for test updates.PNG" id="150" name="Shape 150"/>
          <p:cNvPicPr preferRelativeResize="0"/>
          <p:nvPr/>
        </p:nvPicPr>
        <p:blipFill>
          <a:blip r:embed="rId3">
            <a:alphaModFix/>
          </a:blip>
          <a:stretch>
            <a:fillRect/>
          </a:stretch>
        </p:blipFill>
        <p:spPr>
          <a:xfrm>
            <a:off x="152400" y="152400"/>
            <a:ext cx="8839200" cy="4746034"/>
          </a:xfrm>
          <a:prstGeom prst="rect">
            <a:avLst/>
          </a:prstGeom>
          <a:noFill/>
          <a:ln>
            <a:noFill/>
          </a:ln>
        </p:spPr>
      </p:pic>
      <p:pic>
        <p:nvPicPr>
          <p:cNvPr descr="CNC_face_in_command.PNG" id="151" name="Shape 151"/>
          <p:cNvPicPr preferRelativeResize="0"/>
          <p:nvPr/>
        </p:nvPicPr>
        <p:blipFill>
          <a:blip r:embed="rId4">
            <a:alphaModFix/>
          </a:blip>
          <a:stretch>
            <a:fillRect/>
          </a:stretch>
        </p:blipFill>
        <p:spPr>
          <a:xfrm>
            <a:off x="0" y="113763"/>
            <a:ext cx="9144001" cy="4915975"/>
          </a:xfrm>
          <a:prstGeom prst="rect">
            <a:avLst/>
          </a:prstGeom>
          <a:noFill/>
          <a:ln>
            <a:noFill/>
          </a:ln>
        </p:spPr>
      </p:pic>
      <p:pic>
        <p:nvPicPr>
          <p:cNvPr descr="Devel SPA Controller example (AngularJS).PNG" id="152" name="Shape 152"/>
          <p:cNvPicPr preferRelativeResize="0"/>
          <p:nvPr/>
        </p:nvPicPr>
        <p:blipFill>
          <a:blip r:embed="rId5">
            <a:alphaModFix/>
          </a:blip>
          <a:stretch>
            <a:fillRect/>
          </a:stretch>
        </p:blipFill>
        <p:spPr>
          <a:xfrm>
            <a:off x="0" y="2381"/>
            <a:ext cx="9144000" cy="5138738"/>
          </a:xfrm>
          <a:prstGeom prst="rect">
            <a:avLst/>
          </a:prstGeom>
          <a:noFill/>
          <a:ln>
            <a:noFill/>
          </a:ln>
        </p:spPr>
      </p:pic>
      <p:pic>
        <p:nvPicPr>
          <p:cNvPr descr="Devel SPA Routing example (AngularJS).PNG" id="153" name="Shape 153"/>
          <p:cNvPicPr preferRelativeResize="0"/>
          <p:nvPr/>
        </p:nvPicPr>
        <p:blipFill>
          <a:blip r:embed="rId6">
            <a:alphaModFix/>
          </a:blip>
          <a:stretch>
            <a:fillRect/>
          </a:stretch>
        </p:blipFill>
        <p:spPr>
          <a:xfrm>
            <a:off x="0" y="2381"/>
            <a:ext cx="9144000" cy="5138738"/>
          </a:xfrm>
          <a:prstGeom prst="rect">
            <a:avLst/>
          </a:prstGeom>
          <a:noFill/>
          <a:ln>
            <a:noFill/>
          </a:ln>
        </p:spPr>
      </p:pic>
      <p:pic>
        <p:nvPicPr>
          <p:cNvPr descr="CoreoCommand.PNG" id="154" name="Shape 154"/>
          <p:cNvPicPr preferRelativeResize="0"/>
          <p:nvPr/>
        </p:nvPicPr>
        <p:blipFill>
          <a:blip r:embed="rId7">
            <a:alphaModFix/>
          </a:blip>
          <a:stretch>
            <a:fillRect/>
          </a:stretch>
        </p:blipFill>
        <p:spPr>
          <a:xfrm>
            <a:off x="0" y="102394"/>
            <a:ext cx="9144000" cy="4938713"/>
          </a:xfrm>
          <a:prstGeom prst="rect">
            <a:avLst/>
          </a:prstGeom>
          <a:noFill/>
          <a:ln>
            <a:noFill/>
          </a:ln>
        </p:spPr>
      </p:pic>
      <p:pic>
        <p:nvPicPr>
          <p:cNvPr descr="StatusPageVytekHMI.PNG" id="155" name="Shape 155"/>
          <p:cNvPicPr preferRelativeResize="0"/>
          <p:nvPr/>
        </p:nvPicPr>
        <p:blipFill>
          <a:blip r:embed="rId8">
            <a:alphaModFix/>
          </a:blip>
          <a:stretch>
            <a:fillRect/>
          </a:stretch>
        </p:blipFill>
        <p:spPr>
          <a:xfrm>
            <a:off x="0" y="279756"/>
            <a:ext cx="9143998" cy="4583987"/>
          </a:xfrm>
          <a:prstGeom prst="rect">
            <a:avLst/>
          </a:prstGeom>
          <a:noFill/>
          <a:ln>
            <a:noFill/>
          </a:ln>
        </p:spPr>
      </p:pic>
      <p:pic>
        <p:nvPicPr>
          <p:cNvPr descr="uCitoBufferCommands.PNG" id="156" name="Shape 156"/>
          <p:cNvPicPr preferRelativeResize="0"/>
          <p:nvPr/>
        </p:nvPicPr>
        <p:blipFill>
          <a:blip r:embed="rId9">
            <a:alphaModFix/>
          </a:blip>
          <a:stretch>
            <a:fillRect/>
          </a:stretch>
        </p:blipFill>
        <p:spPr>
          <a:xfrm>
            <a:off x="0" y="101299"/>
            <a:ext cx="9143998" cy="4940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p:nvPr/>
        </p:nvSpPr>
        <p:spPr>
          <a:xfrm>
            <a:off x="2725450" y="1448100"/>
            <a:ext cx="3442500" cy="1564200"/>
          </a:xfrm>
          <a:prstGeom prst="roundRect">
            <a:avLst>
              <a:gd fmla="val 16667" name="adj"/>
            </a:avLst>
          </a:prstGeom>
          <a:solidFill>
            <a:srgbClr val="0000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3600">
                <a:solidFill>
                  <a:srgbClr val="FFFFFF"/>
                </a:solidFill>
                <a:latin typeface="Ubuntu Mono"/>
                <a:ea typeface="Ubuntu Mono"/>
                <a:cs typeface="Ubuntu Mono"/>
                <a:sym typeface="Ubuntu Mono"/>
              </a:rPr>
              <a:t>Projects Overview</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Shape 166"/>
          <p:cNvPicPr preferRelativeResize="0"/>
          <p:nvPr/>
        </p:nvPicPr>
        <p:blipFill>
          <a:blip r:embed="rId3">
            <a:alphaModFix/>
          </a:blip>
          <a:stretch>
            <a:fillRect/>
          </a:stretch>
        </p:blipFill>
        <p:spPr>
          <a:xfrm>
            <a:off x="152400" y="152400"/>
            <a:ext cx="4835225" cy="3884850"/>
          </a:xfrm>
          <a:prstGeom prst="rect">
            <a:avLst/>
          </a:prstGeom>
          <a:noFill/>
          <a:ln>
            <a:noFill/>
          </a:ln>
        </p:spPr>
      </p:pic>
      <p:pic>
        <p:nvPicPr>
          <p:cNvPr id="167" name="Shape 167"/>
          <p:cNvPicPr preferRelativeResize="0"/>
          <p:nvPr/>
        </p:nvPicPr>
        <p:blipFill>
          <a:blip r:embed="rId4">
            <a:alphaModFix/>
          </a:blip>
          <a:stretch>
            <a:fillRect/>
          </a:stretch>
        </p:blipFill>
        <p:spPr>
          <a:xfrm>
            <a:off x="5774975" y="152400"/>
            <a:ext cx="3162302" cy="2191149"/>
          </a:xfrm>
          <a:prstGeom prst="rect">
            <a:avLst/>
          </a:prstGeom>
          <a:noFill/>
          <a:ln>
            <a:noFill/>
          </a:ln>
        </p:spPr>
      </p:pic>
      <p:sp>
        <p:nvSpPr>
          <p:cNvPr id="168" name="Shape 168"/>
          <p:cNvSpPr txBox="1"/>
          <p:nvPr/>
        </p:nvSpPr>
        <p:spPr>
          <a:xfrm>
            <a:off x="4884875" y="2292600"/>
            <a:ext cx="4259100" cy="2370300"/>
          </a:xfrm>
          <a:prstGeom prst="rect">
            <a:avLst/>
          </a:prstGeom>
          <a:noFill/>
          <a:ln>
            <a:noFill/>
          </a:ln>
        </p:spPr>
        <p:txBody>
          <a:bodyPr anchorCtr="0" anchor="t" bIns="91425" lIns="91425" rIns="91425" wrap="square" tIns="91425">
            <a:noAutofit/>
          </a:bodyPr>
          <a:lstStyle/>
          <a:p>
            <a:pPr indent="-228600" lvl="0" marL="457200" rtl="0">
              <a:spcBef>
                <a:spcPts val="0"/>
              </a:spcBef>
              <a:buFont typeface="Ubuntu Mono"/>
              <a:buChar char="●"/>
            </a:pPr>
            <a:r>
              <a:rPr lang="en">
                <a:latin typeface="Ubuntu Mono"/>
                <a:ea typeface="Ubuntu Mono"/>
                <a:cs typeface="Ubuntu Mono"/>
                <a:sym typeface="Ubuntu Mono"/>
              </a:rPr>
              <a:t>Learning:</a:t>
            </a:r>
          </a:p>
          <a:p>
            <a:pPr indent="-228600" lvl="1" marL="914400" rtl="0">
              <a:spcBef>
                <a:spcPts val="0"/>
              </a:spcBef>
              <a:buFont typeface="Ubuntu Mono"/>
              <a:buChar char="○"/>
            </a:pPr>
            <a:r>
              <a:rPr lang="en">
                <a:latin typeface="Ubuntu Mono"/>
                <a:ea typeface="Ubuntu Mono"/>
                <a:cs typeface="Ubuntu Mono"/>
                <a:sym typeface="Ubuntu Mono"/>
              </a:rPr>
              <a:t>Coreo software suite</a:t>
            </a:r>
          </a:p>
          <a:p>
            <a:pPr indent="-228600" lvl="1" marL="914400" rtl="0">
              <a:spcBef>
                <a:spcPts val="0"/>
              </a:spcBef>
              <a:buFont typeface="Ubuntu Mono"/>
              <a:buChar char="○"/>
            </a:pPr>
            <a:r>
              <a:rPr lang="en">
                <a:latin typeface="Ubuntu Mono"/>
                <a:ea typeface="Ubuntu Mono"/>
                <a:cs typeface="Ubuntu Mono"/>
                <a:sym typeface="Ubuntu Mono"/>
              </a:rPr>
              <a:t>CNC (G-codes, M-codes)</a:t>
            </a:r>
          </a:p>
          <a:p>
            <a:pPr indent="-228600" lvl="1" marL="914400" rtl="0">
              <a:spcBef>
                <a:spcPts val="0"/>
              </a:spcBef>
              <a:buFont typeface="Ubuntu Mono"/>
              <a:buChar char="○"/>
            </a:pPr>
            <a:r>
              <a:rPr lang="en">
                <a:latin typeface="Ubuntu Mono"/>
                <a:ea typeface="Ubuntu Mono"/>
                <a:cs typeface="Ubuntu Mono"/>
                <a:sym typeface="Ubuntu Mono"/>
              </a:rPr>
              <a:t>μCito</a:t>
            </a:r>
          </a:p>
          <a:p>
            <a:pPr indent="-228600" lvl="1" marL="914400" rtl="0">
              <a:spcBef>
                <a:spcPts val="0"/>
              </a:spcBef>
              <a:buFont typeface="Ubuntu Mono"/>
              <a:buChar char="○"/>
            </a:pPr>
            <a:r>
              <a:rPr lang="en">
                <a:latin typeface="Ubuntu Mono"/>
                <a:ea typeface="Ubuntu Mono"/>
                <a:cs typeface="Ubuntu Mono"/>
                <a:sym typeface="Ubuntu Mono"/>
              </a:rPr>
              <a:t>AngularJS</a:t>
            </a:r>
          </a:p>
          <a:p>
            <a:pPr indent="-228600" lvl="1" marL="914400" rtl="0">
              <a:spcBef>
                <a:spcPts val="0"/>
              </a:spcBef>
              <a:buFont typeface="Ubuntu Mono"/>
              <a:buChar char="○"/>
            </a:pPr>
            <a:r>
              <a:rPr lang="en">
                <a:latin typeface="Ubuntu Mono"/>
                <a:ea typeface="Ubuntu Mono"/>
                <a:cs typeface="Ubuntu Mono"/>
                <a:sym typeface="Ubuntu Mono"/>
              </a:rPr>
              <a:t>CAM Processes</a:t>
            </a:r>
          </a:p>
          <a:p>
            <a:pPr indent="-228600" lvl="2" marL="1371600" rtl="0">
              <a:spcBef>
                <a:spcPts val="0"/>
              </a:spcBef>
              <a:buFont typeface="Ubuntu Mono"/>
              <a:buChar char="■"/>
            </a:pPr>
            <a:r>
              <a:rPr lang="en">
                <a:latin typeface="Ubuntu Mono"/>
                <a:ea typeface="Ubuntu Mono"/>
                <a:cs typeface="Ubuntu Mono"/>
                <a:sym typeface="Ubuntu Mono"/>
              </a:rPr>
              <a:t>Cut, Engrave, Raster</a:t>
            </a:r>
          </a:p>
          <a:p>
            <a:pPr indent="-228600" lvl="0" marL="457200" rtl="0">
              <a:spcBef>
                <a:spcPts val="0"/>
              </a:spcBef>
              <a:buFont typeface="Ubuntu Mono"/>
              <a:buChar char="●"/>
            </a:pPr>
            <a:r>
              <a:rPr lang="en">
                <a:latin typeface="Ubuntu Mono"/>
                <a:ea typeface="Ubuntu Mono"/>
                <a:cs typeface="Ubuntu Mono"/>
                <a:sym typeface="Ubuntu Mono"/>
              </a:rPr>
              <a:t>Coreo Command HMI for Vytek</a:t>
            </a:r>
          </a:p>
          <a:p>
            <a:pPr indent="-228600" lvl="0" marL="457200" rtl="0">
              <a:spcBef>
                <a:spcPts val="0"/>
              </a:spcBef>
              <a:buFont typeface="Ubuntu Mono"/>
              <a:buChar char="●"/>
            </a:pPr>
            <a:r>
              <a:rPr lang="en">
                <a:latin typeface="Ubuntu Mono"/>
                <a:ea typeface="Ubuntu Mono"/>
                <a:cs typeface="Ubuntu Mono"/>
                <a:sym typeface="Ubuntu Mono"/>
              </a:rPr>
              <a:t>Modifying Extended Metadata (XMD) files </a:t>
            </a:r>
          </a:p>
          <a:p>
            <a:pPr indent="-228600" lvl="0" marL="457200" rtl="0">
              <a:spcBef>
                <a:spcPts val="0"/>
              </a:spcBef>
              <a:buFont typeface="Ubuntu Mono"/>
              <a:buChar char="●"/>
            </a:pPr>
            <a:r>
              <a:rPr lang="en">
                <a:latin typeface="Ubuntu Mono"/>
                <a:ea typeface="Ubuntu Mono"/>
                <a:cs typeface="Ubuntu Mono"/>
                <a:sym typeface="Ubuntu Mono"/>
              </a:rPr>
              <a:t>Using uCito to run motion commands</a:t>
            </a:r>
          </a:p>
          <a:p>
            <a:pPr indent="-228600" lvl="0" marL="457200" rtl="0">
              <a:spcBef>
                <a:spcPts val="0"/>
              </a:spcBef>
              <a:buFont typeface="Ubuntu Mono"/>
              <a:buChar char="●"/>
            </a:pPr>
            <a:r>
              <a:rPr lang="en">
                <a:latin typeface="Ubuntu Mono"/>
                <a:ea typeface="Ubuntu Mono"/>
                <a:cs typeface="Ubuntu Mono"/>
                <a:sym typeface="Ubuntu Mono"/>
              </a:rPr>
              <a:t>LCD interface of keypad controllers (my own; the Predator UI for Cincinnati)</a:t>
            </a:r>
          </a:p>
          <a:p>
            <a:pPr indent="-228600" lvl="0" marL="457200" rtl="0">
              <a:spcBef>
                <a:spcPts val="0"/>
              </a:spcBef>
              <a:buFont typeface="Ubuntu Mono"/>
              <a:buChar char="●"/>
            </a:pPr>
            <a:r>
              <a:rPr lang="en">
                <a:latin typeface="Ubuntu Mono"/>
                <a:ea typeface="Ubuntu Mono"/>
                <a:cs typeface="Ubuntu Mono"/>
                <a:sym typeface="Ubuntu Mono"/>
              </a:rPr>
              <a:t>Firmware Testing</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descr="test_div3.PNG" id="173" name="Shape 173"/>
          <p:cNvPicPr preferRelativeResize="0"/>
          <p:nvPr/>
        </p:nvPicPr>
        <p:blipFill>
          <a:blip r:embed="rId3">
            <a:alphaModFix/>
          </a:blip>
          <a:stretch>
            <a:fillRect/>
          </a:stretch>
        </p:blipFill>
        <p:spPr>
          <a:xfrm>
            <a:off x="6098275" y="2857075"/>
            <a:ext cx="3045089" cy="2231750"/>
          </a:xfrm>
          <a:prstGeom prst="rect">
            <a:avLst/>
          </a:prstGeom>
          <a:noFill/>
          <a:ln>
            <a:noFill/>
          </a:ln>
        </p:spPr>
      </p:pic>
      <p:pic>
        <p:nvPicPr>
          <p:cNvPr descr="test_div2_pt2.PNG" id="174" name="Shape 174"/>
          <p:cNvPicPr preferRelativeResize="0"/>
          <p:nvPr/>
        </p:nvPicPr>
        <p:blipFill>
          <a:blip r:embed="rId4">
            <a:alphaModFix/>
          </a:blip>
          <a:stretch>
            <a:fillRect/>
          </a:stretch>
        </p:blipFill>
        <p:spPr>
          <a:xfrm>
            <a:off x="3002550" y="2850607"/>
            <a:ext cx="3045101" cy="2239869"/>
          </a:xfrm>
          <a:prstGeom prst="rect">
            <a:avLst/>
          </a:prstGeom>
          <a:noFill/>
          <a:ln>
            <a:noFill/>
          </a:ln>
        </p:spPr>
      </p:pic>
      <p:pic>
        <p:nvPicPr>
          <p:cNvPr descr="test_div2.PNG" id="175" name="Shape 175"/>
          <p:cNvPicPr preferRelativeResize="0"/>
          <p:nvPr/>
        </p:nvPicPr>
        <p:blipFill>
          <a:blip r:embed="rId5">
            <a:alphaModFix/>
          </a:blip>
          <a:stretch>
            <a:fillRect/>
          </a:stretch>
        </p:blipFill>
        <p:spPr>
          <a:xfrm>
            <a:off x="3017025" y="2850975"/>
            <a:ext cx="2971900" cy="2241300"/>
          </a:xfrm>
          <a:prstGeom prst="rect">
            <a:avLst/>
          </a:prstGeom>
          <a:noFill/>
          <a:ln>
            <a:noFill/>
          </a:ln>
        </p:spPr>
      </p:pic>
      <p:pic>
        <p:nvPicPr>
          <p:cNvPr descr="test_div2_pt3.PNG" id="176" name="Shape 176"/>
          <p:cNvPicPr preferRelativeResize="0"/>
          <p:nvPr/>
        </p:nvPicPr>
        <p:blipFill>
          <a:blip r:embed="rId6">
            <a:alphaModFix/>
          </a:blip>
          <a:stretch>
            <a:fillRect/>
          </a:stretch>
        </p:blipFill>
        <p:spPr>
          <a:xfrm>
            <a:off x="3047888" y="2851675"/>
            <a:ext cx="2986375" cy="2237725"/>
          </a:xfrm>
          <a:prstGeom prst="rect">
            <a:avLst/>
          </a:prstGeom>
          <a:noFill/>
          <a:ln>
            <a:noFill/>
          </a:ln>
        </p:spPr>
      </p:pic>
      <p:pic>
        <p:nvPicPr>
          <p:cNvPr descr="test_div3_pt2.PNG" id="177" name="Shape 177"/>
          <p:cNvPicPr preferRelativeResize="0"/>
          <p:nvPr/>
        </p:nvPicPr>
        <p:blipFill>
          <a:blip r:embed="rId7">
            <a:alphaModFix/>
          </a:blip>
          <a:stretch>
            <a:fillRect/>
          </a:stretch>
        </p:blipFill>
        <p:spPr>
          <a:xfrm>
            <a:off x="6098275" y="2862475"/>
            <a:ext cx="2925166" cy="2231750"/>
          </a:xfrm>
          <a:prstGeom prst="rect">
            <a:avLst/>
          </a:prstGeom>
          <a:noFill/>
          <a:ln>
            <a:noFill/>
          </a:ln>
        </p:spPr>
      </p:pic>
      <p:pic>
        <p:nvPicPr>
          <p:cNvPr descr="test_div1.PNG" id="178" name="Shape 178"/>
          <p:cNvPicPr preferRelativeResize="0"/>
          <p:nvPr/>
        </p:nvPicPr>
        <p:blipFill>
          <a:blip r:embed="rId8">
            <a:alphaModFix/>
          </a:blip>
          <a:stretch>
            <a:fillRect/>
          </a:stretch>
        </p:blipFill>
        <p:spPr>
          <a:xfrm>
            <a:off x="11975" y="2862475"/>
            <a:ext cx="2971901" cy="2220950"/>
          </a:xfrm>
          <a:prstGeom prst="rect">
            <a:avLst/>
          </a:prstGeom>
          <a:noFill/>
          <a:ln>
            <a:noFill/>
          </a:ln>
        </p:spPr>
      </p:pic>
      <p:sp>
        <p:nvSpPr>
          <p:cNvPr id="179" name="Shape 179"/>
          <p:cNvSpPr txBox="1"/>
          <p:nvPr/>
        </p:nvSpPr>
        <p:spPr>
          <a:xfrm>
            <a:off x="1888550" y="109300"/>
            <a:ext cx="5273100" cy="28212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000">
                <a:solidFill>
                  <a:schemeClr val="dk1"/>
                </a:solidFill>
                <a:latin typeface="Ubuntu Mono"/>
                <a:ea typeface="Ubuntu Mono"/>
                <a:cs typeface="Ubuntu Mono"/>
                <a:sym typeface="Ubuntu Mono"/>
              </a:rPr>
              <a:t>Creating Human Machine Interfaces</a:t>
            </a:r>
            <a:r>
              <a:rPr lang="en" sz="3000">
                <a:solidFill>
                  <a:schemeClr val="dk1"/>
                </a:solidFill>
                <a:latin typeface="Ubuntu Mono"/>
                <a:ea typeface="Ubuntu Mono"/>
                <a:cs typeface="Ubuntu Mono"/>
                <a:sym typeface="Ubuntu Mono"/>
              </a:rPr>
              <a:t> (HMI) </a:t>
            </a:r>
          </a:p>
          <a:p>
            <a:pPr lvl="0" rtl="0" algn="ctr">
              <a:spcBef>
                <a:spcPts val="0"/>
              </a:spcBef>
              <a:buNone/>
            </a:pPr>
            <a:r>
              <a:rPr i="1" lang="en" sz="2400">
                <a:solidFill>
                  <a:schemeClr val="dk1"/>
                </a:solidFill>
                <a:latin typeface="Ubuntu Mono"/>
                <a:ea typeface="Ubuntu Mono"/>
                <a:cs typeface="Ubuntu Mono"/>
                <a:sym typeface="Ubuntu Mono"/>
              </a:rPr>
              <a:t>Languages: uCito, HTML/CSS/JS</a:t>
            </a:r>
          </a:p>
          <a:p>
            <a:pPr lvl="0" rtl="0" algn="ctr">
              <a:spcBef>
                <a:spcPts val="0"/>
              </a:spcBef>
              <a:buNone/>
            </a:pPr>
            <a:r>
              <a:rPr i="1" lang="en" sz="2400">
                <a:solidFill>
                  <a:schemeClr val="dk1"/>
                </a:solidFill>
                <a:latin typeface="Ubuntu Mono"/>
                <a:ea typeface="Ubuntu Mono"/>
                <a:cs typeface="Ubuntu Mono"/>
                <a:sym typeface="Ubuntu Mono"/>
              </a:rPr>
              <a:t>Device: CNC Machine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2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2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2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185" name="Shape 18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TogglePointerVytekHMI.PNG" id="186" name="Shape 186"/>
          <p:cNvPicPr preferRelativeResize="0"/>
          <p:nvPr/>
        </p:nvPicPr>
        <p:blipFill rotWithShape="1">
          <a:blip r:embed="rId3">
            <a:alphaModFix/>
          </a:blip>
          <a:srcRect b="3697" l="0" r="0" t="3166"/>
          <a:stretch/>
        </p:blipFill>
        <p:spPr>
          <a:xfrm>
            <a:off x="0" y="177588"/>
            <a:ext cx="9144001" cy="4788324"/>
          </a:xfrm>
          <a:prstGeom prst="rect">
            <a:avLst/>
          </a:prstGeom>
          <a:noFill/>
          <a:ln>
            <a:noFill/>
          </a:ln>
        </p:spPr>
      </p:pic>
      <p:sp>
        <p:nvSpPr>
          <p:cNvPr id="187" name="Shape 187"/>
          <p:cNvSpPr txBox="1"/>
          <p:nvPr/>
        </p:nvSpPr>
        <p:spPr>
          <a:xfrm>
            <a:off x="0" y="1974075"/>
            <a:ext cx="3000000" cy="28155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Coreo Command HMI for Vytek</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p:nvPr/>
        </p:nvSpPr>
        <p:spPr>
          <a:xfrm>
            <a:off x="2725450" y="1448100"/>
            <a:ext cx="3442500" cy="1564200"/>
          </a:xfrm>
          <a:prstGeom prst="roundRect">
            <a:avLst>
              <a:gd fmla="val 16667" name="adj"/>
            </a:avLst>
          </a:prstGeom>
          <a:solidFill>
            <a:srgbClr val="0000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3600">
                <a:solidFill>
                  <a:srgbClr val="FFFFFF"/>
                </a:solidFill>
                <a:latin typeface="Ubuntu Mono"/>
                <a:ea typeface="Ubuntu Mono"/>
                <a:cs typeface="Ubuntu Mono"/>
                <a:sym typeface="Ubuntu Mono"/>
              </a:rPr>
              <a:t>Code Snippets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96" name="Shape 196"/>
        <p:cNvGrpSpPr/>
        <p:nvPr/>
      </p:nvGrpSpPr>
      <p:grpSpPr>
        <a:xfrm>
          <a:off x="0" y="0"/>
          <a:ext cx="0" cy="0"/>
          <a:chOff x="0" y="0"/>
          <a:chExt cx="0" cy="0"/>
        </a:xfrm>
      </p:grpSpPr>
      <p:sp>
        <p:nvSpPr>
          <p:cNvPr id="197" name="Shape 197"/>
          <p:cNvSpPr txBox="1"/>
          <p:nvPr>
            <p:ph type="title"/>
          </p:nvPr>
        </p:nvSpPr>
        <p:spPr>
          <a:xfrm>
            <a:off x="195600" y="167900"/>
            <a:ext cx="8315400" cy="572700"/>
          </a:xfrm>
          <a:prstGeom prst="rect">
            <a:avLst/>
          </a:prstGeom>
        </p:spPr>
        <p:txBody>
          <a:bodyPr anchorCtr="0" anchor="t" bIns="91425" lIns="91425" rIns="91425" wrap="square" tIns="91425">
            <a:noAutofit/>
          </a:bodyPr>
          <a:lstStyle/>
          <a:p>
            <a:pPr lvl="0" rtl="0">
              <a:spcBef>
                <a:spcPts val="0"/>
              </a:spcBef>
              <a:buNone/>
            </a:pPr>
            <a:r>
              <a:rPr lang="en">
                <a:latin typeface="Ubuntu Mono"/>
                <a:ea typeface="Ubuntu Mono"/>
                <a:cs typeface="Ubuntu Mono"/>
                <a:sym typeface="Ubuntu Mono"/>
              </a:rPr>
              <a:t>AngularJS </a:t>
            </a:r>
            <a:r>
              <a:rPr lang="en" sz="2400">
                <a:latin typeface="Ubuntu Mono"/>
                <a:ea typeface="Ubuntu Mono"/>
                <a:cs typeface="Ubuntu Mono"/>
                <a:sym typeface="Ubuntu Mono"/>
              </a:rPr>
              <a:t>(i.e. controller)</a:t>
            </a:r>
          </a:p>
        </p:txBody>
      </p:sp>
      <p:sp>
        <p:nvSpPr>
          <p:cNvPr id="198" name="Shape 198"/>
          <p:cNvSpPr txBox="1"/>
          <p:nvPr>
            <p:ph idx="1" type="body"/>
          </p:nvPr>
        </p:nvSpPr>
        <p:spPr>
          <a:xfrm>
            <a:off x="195600" y="740600"/>
            <a:ext cx="4210200" cy="3416400"/>
          </a:xfrm>
          <a:prstGeom prst="rect">
            <a:avLst/>
          </a:prstGeom>
        </p:spPr>
        <p:txBody>
          <a:bodyPr anchorCtr="0" anchor="t" bIns="91425" lIns="91425" rIns="91425" wrap="square" tIns="91425">
            <a:noAutofit/>
          </a:bodyPr>
          <a:lstStyle/>
          <a:p>
            <a:pPr lvl="0" rtl="0">
              <a:lnSpc>
                <a:spcPct val="110795"/>
              </a:lnSpc>
              <a:spcBef>
                <a:spcPts val="0"/>
              </a:spcBef>
              <a:spcAft>
                <a:spcPts val="0"/>
              </a:spcAft>
              <a:buNone/>
            </a:pPr>
            <a:r>
              <a:rPr lang="en" sz="600">
                <a:solidFill>
                  <a:srgbClr val="333333"/>
                </a:solidFill>
                <a:latin typeface="Ubuntu Mono"/>
                <a:ea typeface="Ubuntu Mono"/>
                <a:cs typeface="Ubuntu Mono"/>
                <a:sym typeface="Ubuntu Mono"/>
              </a:rPr>
              <a:t>angular.module(</a:t>
            </a:r>
            <a:r>
              <a:rPr lang="en" sz="600">
                <a:solidFill>
                  <a:srgbClr val="0000FF"/>
                </a:solidFill>
                <a:latin typeface="Ubuntu Mono"/>
                <a:ea typeface="Ubuntu Mono"/>
                <a:cs typeface="Ubuntu Mono"/>
                <a:sym typeface="Ubuntu Mono"/>
              </a:rPr>
              <a:t>'CoreoCommand'</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.controller(</a:t>
            </a:r>
            <a:r>
              <a:rPr lang="en" sz="600">
                <a:solidFill>
                  <a:srgbClr val="0000FF"/>
                </a:solidFill>
                <a:latin typeface="Ubuntu Mono"/>
                <a:ea typeface="Ubuntu Mono"/>
                <a:cs typeface="Ubuntu Mono"/>
                <a:sym typeface="Ubuntu Mono"/>
              </a:rPr>
              <a:t>'statusCtrl'</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'$scope'</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'baseService'</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'HMI'</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function</a:t>
            </a:r>
            <a:r>
              <a:rPr lang="en" sz="600">
                <a:solidFill>
                  <a:srgbClr val="333333"/>
                </a:solidFill>
                <a:latin typeface="Ubuntu Mono"/>
                <a:ea typeface="Ubuntu Mono"/>
                <a:cs typeface="Ubuntu Mono"/>
                <a:sym typeface="Ubuntu Mono"/>
              </a:rPr>
              <a:t> ($scope, baseService, HMI){</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$scope.strings =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void</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function</a:t>
            </a:r>
            <a:r>
              <a:rPr lang="en" sz="600">
                <a:solidFill>
                  <a:srgbClr val="333333"/>
                </a:solidFill>
                <a:latin typeface="Ubuntu Mono"/>
                <a:ea typeface="Ubuntu Mono"/>
                <a:cs typeface="Ubuntu Mono"/>
                <a:sym typeface="Ubuntu Mono"/>
              </a:rPr>
              <a:t> getStrings(){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var</a:t>
            </a:r>
            <a:r>
              <a:rPr lang="en" sz="600">
                <a:solidFill>
                  <a:srgbClr val="333333"/>
                </a:solidFill>
                <a:latin typeface="Ubuntu Mono"/>
                <a:ea typeface="Ubuntu Mono"/>
                <a:cs typeface="Ubuntu Mono"/>
                <a:sym typeface="Ubuntu Mono"/>
              </a:rPr>
              <a:t> stringsTimer = </a:t>
            </a:r>
            <a:r>
              <a:rPr b="1" lang="en" sz="600">
                <a:solidFill>
                  <a:srgbClr val="000080"/>
                </a:solidFill>
                <a:latin typeface="Ubuntu Mono"/>
                <a:ea typeface="Ubuntu Mono"/>
                <a:cs typeface="Ubuntu Mono"/>
                <a:sym typeface="Ubuntu Mono"/>
              </a:rPr>
              <a:t>null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stringsTimer = setInterval(</a:t>
            </a:r>
            <a:r>
              <a:rPr b="1" lang="en" sz="600">
                <a:solidFill>
                  <a:srgbClr val="000080"/>
                </a:solidFill>
                <a:latin typeface="Ubuntu Mono"/>
                <a:ea typeface="Ubuntu Mono"/>
                <a:cs typeface="Ubuntu Mono"/>
                <a:sym typeface="Ubuntu Mono"/>
              </a:rPr>
              <a:t>function</a:t>
            </a: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angular.copy(baseService.strings, $scope.strings);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($scope.strings !== </a:t>
            </a:r>
            <a:r>
              <a:rPr b="1" lang="en" sz="600">
                <a:solidFill>
                  <a:srgbClr val="000080"/>
                </a:solidFill>
                <a:latin typeface="Ubuntu Mono"/>
                <a:ea typeface="Ubuntu Mono"/>
                <a:cs typeface="Ubuntu Mono"/>
                <a:sym typeface="Ubuntu Mono"/>
              </a:rPr>
              <a:t>null</a:t>
            </a:r>
            <a:r>
              <a:rPr lang="en" sz="600">
                <a:solidFill>
                  <a:srgbClr val="333333"/>
                </a:solidFill>
                <a:latin typeface="Ubuntu Mono"/>
                <a:ea typeface="Ubuntu Mono"/>
                <a:cs typeface="Ubuntu Mono"/>
                <a:sym typeface="Ubuntu Mono"/>
              </a:rPr>
              <a:t> &amp;&amp; $scope.strings !== </a:t>
            </a:r>
            <a:r>
              <a:rPr b="1" lang="en" sz="600">
                <a:solidFill>
                  <a:srgbClr val="000080"/>
                </a:solidFill>
                <a:latin typeface="Ubuntu Mono"/>
                <a:ea typeface="Ubuntu Mono"/>
                <a:cs typeface="Ubuntu Mono"/>
                <a:sym typeface="Ubuntu Mono"/>
              </a:rPr>
              <a:t>undefined</a:t>
            </a:r>
            <a:r>
              <a:rPr lang="en" sz="600">
                <a:solidFill>
                  <a:srgbClr val="333333"/>
                </a:solidFill>
                <a:latin typeface="Ubuntu Mono"/>
                <a:ea typeface="Ubuntu Mono"/>
                <a:cs typeface="Ubuntu Mono"/>
                <a:sym typeface="Ubuntu Mono"/>
              </a:rPr>
              <a:t> &amp;&amp; $scope.strings.hasOwnProperty(</a:t>
            </a:r>
            <a:r>
              <a:rPr lang="en" sz="600">
                <a:solidFill>
                  <a:srgbClr val="0000FF"/>
                </a:solidFill>
                <a:latin typeface="Ubuntu Mono"/>
                <a:ea typeface="Ubuntu Mono"/>
                <a:cs typeface="Ubuntu Mono"/>
                <a:sym typeface="Ubuntu Mono"/>
              </a:rPr>
              <a:t>'quality'</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clearInterval(stringsTimer);</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stringsTimer = </a:t>
            </a:r>
            <a:r>
              <a:rPr b="1" lang="en" sz="600">
                <a:solidFill>
                  <a:srgbClr val="000080"/>
                </a:solidFill>
                <a:latin typeface="Ubuntu Mono"/>
                <a:ea typeface="Ubuntu Mono"/>
                <a:cs typeface="Ubuntu Mono"/>
                <a:sym typeface="Ubuntu Mono"/>
              </a:rPr>
              <a:t>null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$scope.gasPressure =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$scope.sysError =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var</a:t>
            </a:r>
            <a:r>
              <a:rPr lang="en" sz="600">
                <a:solidFill>
                  <a:srgbClr val="333333"/>
                </a:solidFill>
                <a:latin typeface="Ubuntu Mono"/>
                <a:ea typeface="Ubuntu Mono"/>
                <a:cs typeface="Ubuntu Mono"/>
                <a:sym typeface="Ubuntu Mono"/>
              </a:rPr>
              <a:t> timer = </a:t>
            </a:r>
            <a:r>
              <a:rPr b="1" lang="en" sz="600">
                <a:solidFill>
                  <a:srgbClr val="000080"/>
                </a:solidFill>
                <a:latin typeface="Ubuntu Mono"/>
                <a:ea typeface="Ubuntu Mono"/>
                <a:cs typeface="Ubuntu Mono"/>
                <a:sym typeface="Ubuntu Mono"/>
              </a:rPr>
              <a:t>null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$scope.gerrnum =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HMI.registerMessageHandler(</a:t>
            </a:r>
            <a:r>
              <a:rPr lang="en" sz="600">
                <a:solidFill>
                  <a:srgbClr val="0000FF"/>
                </a:solidFill>
                <a:latin typeface="Ubuntu Mono"/>
                <a:ea typeface="Ubuntu Mono"/>
                <a:cs typeface="Ubuntu Mono"/>
                <a:sym typeface="Ubuntu Mono"/>
              </a:rPr>
              <a:t>'STATUS'</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function</a:t>
            </a:r>
            <a:r>
              <a:rPr lang="en" sz="600">
                <a:solidFill>
                  <a:srgbClr val="333333"/>
                </a:solidFill>
                <a:latin typeface="Ubuntu Mono"/>
                <a:ea typeface="Ubuntu Mono"/>
                <a:cs typeface="Ubuntu Mono"/>
                <a:sym typeface="Ubuntu Mono"/>
              </a:rPr>
              <a:t>(data, cmd){</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var</a:t>
            </a:r>
            <a:r>
              <a:rPr lang="en" sz="600">
                <a:solidFill>
                  <a:srgbClr val="333333"/>
                </a:solidFill>
                <a:latin typeface="Ubuntu Mono"/>
                <a:ea typeface="Ubuntu Mono"/>
                <a:cs typeface="Ubuntu Mono"/>
                <a:sym typeface="Ubuntu Mono"/>
              </a:rPr>
              <a:t> statusBtns = gebcn(</a:t>
            </a:r>
            <a:r>
              <a:rPr lang="en" sz="600">
                <a:solidFill>
                  <a:srgbClr val="0000FF"/>
                </a:solidFill>
                <a:latin typeface="Ubuntu Mono"/>
                <a:ea typeface="Ubuntu Mono"/>
                <a:cs typeface="Ubuntu Mono"/>
                <a:sym typeface="Ubuntu Mono"/>
              </a:rPr>
              <a:t>'statusButton'</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switch</a:t>
            </a:r>
            <a:r>
              <a:rPr lang="en" sz="600">
                <a:solidFill>
                  <a:srgbClr val="333333"/>
                </a:solidFill>
                <a:latin typeface="Ubuntu Mono"/>
                <a:ea typeface="Ubuntu Mono"/>
                <a:cs typeface="Ubuntu Mono"/>
                <a:sym typeface="Ubuntu Mono"/>
              </a:rPr>
              <a:t>(cmd){</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case</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2000</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i="1" lang="en" sz="600">
                <a:solidFill>
                  <a:srgbClr val="008800"/>
                </a:solidFill>
                <a:latin typeface="Ubuntu Mono"/>
                <a:ea typeface="Ubuntu Mono"/>
                <a:cs typeface="Ubuntu Mono"/>
                <a:sym typeface="Ubuntu Mono"/>
              </a:rPr>
              <a:t>// CHS Head Crash</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((data[</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]&amp;</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&lt;&lt;</a:t>
            </a:r>
            <a:r>
              <a:rPr lang="en" sz="600">
                <a:solidFill>
                  <a:srgbClr val="0000FF"/>
                </a:solidFill>
                <a:latin typeface="Ubuntu Mono"/>
                <a:ea typeface="Ubuntu Mono"/>
                <a:cs typeface="Ubuntu Mono"/>
                <a:sym typeface="Ubuntu Mono"/>
              </a:rPr>
              <a:t>4</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'#11dd11'</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else</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'#dddddd'</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i="1" lang="en" sz="600">
                <a:solidFill>
                  <a:srgbClr val="008800"/>
                </a:solidFill>
                <a:latin typeface="Ubuntu Mono"/>
                <a:ea typeface="Ubuntu Mono"/>
                <a:cs typeface="Ubuntu Mono"/>
                <a:sym typeface="Ubuntu Mono"/>
              </a:rPr>
              <a:t>// Machine Error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((data[</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]&amp;</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&lt;&lt;</a:t>
            </a:r>
            <a:r>
              <a:rPr lang="en" sz="600">
                <a:solidFill>
                  <a:srgbClr val="0000FF"/>
                </a:solidFill>
                <a:latin typeface="Ubuntu Mono"/>
                <a:ea typeface="Ubuntu Mono"/>
                <a:cs typeface="Ubuntu Mono"/>
                <a:sym typeface="Ubuntu Mono"/>
              </a:rPr>
              <a:t>11</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'#11dd11'</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else</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'#dddddd'</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i="1" lang="en" sz="600">
                <a:solidFill>
                  <a:srgbClr val="008800"/>
                </a:solidFill>
                <a:latin typeface="Ubuntu Mono"/>
                <a:ea typeface="Ubuntu Mono"/>
                <a:cs typeface="Ubuntu Mono"/>
                <a:sym typeface="Ubuntu Mono"/>
              </a:rPr>
              <a:t>// G-Errno Code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((data[</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]&amp;</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&lt;&lt;</a:t>
            </a:r>
            <a:r>
              <a:rPr lang="en" sz="600">
                <a:solidFill>
                  <a:srgbClr val="0000FF"/>
                </a:solidFill>
                <a:latin typeface="Ubuntu Mono"/>
                <a:ea typeface="Ubuntu Mono"/>
                <a:cs typeface="Ubuntu Mono"/>
                <a:sym typeface="Ubuntu Mono"/>
              </a:rPr>
              <a:t>7</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4</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'#11dd11'</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else</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4</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'#dddddd'</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 </a:t>
            </a:r>
            <a:r>
              <a:rPr b="1" lang="en" sz="600">
                <a:solidFill>
                  <a:srgbClr val="000080"/>
                </a:solidFill>
                <a:latin typeface="Ubuntu Mono"/>
                <a:ea typeface="Ubuntu Mono"/>
                <a:cs typeface="Ubuntu Mono"/>
                <a:sym typeface="Ubuntu Mono"/>
              </a:rPr>
              <a:t>break</a:t>
            </a:r>
            <a:r>
              <a:rPr lang="en" sz="600">
                <a:solidFill>
                  <a:srgbClr val="333333"/>
                </a:solidFill>
                <a:latin typeface="Ubuntu Mono"/>
                <a:ea typeface="Ubuntu Mono"/>
                <a:cs typeface="Ubuntu Mono"/>
                <a:sym typeface="Ubuntu Mono"/>
              </a:rPr>
              <a:t>;</a:t>
            </a:r>
          </a:p>
        </p:txBody>
      </p:sp>
      <p:sp>
        <p:nvSpPr>
          <p:cNvPr id="199" name="Shape 199"/>
          <p:cNvSpPr txBox="1"/>
          <p:nvPr/>
        </p:nvSpPr>
        <p:spPr>
          <a:xfrm>
            <a:off x="4808800" y="1386625"/>
            <a:ext cx="3000000" cy="3095700"/>
          </a:xfrm>
          <a:prstGeom prst="rect">
            <a:avLst/>
          </a:prstGeom>
          <a:noFill/>
          <a:ln>
            <a:noFill/>
          </a:ln>
        </p:spPr>
        <p:txBody>
          <a:bodyPr anchorCtr="0" anchor="ctr" bIns="91425" lIns="91425" rIns="91425" wrap="square" tIns="91425">
            <a:noAutofit/>
          </a:bodyPr>
          <a:lstStyle/>
          <a:p>
            <a:pPr lvl="0" rtl="0">
              <a:lnSpc>
                <a:spcPct val="110795"/>
              </a:lnSpc>
              <a:spcBef>
                <a:spcPts val="0"/>
              </a:spcBef>
              <a:buNone/>
            </a:pPr>
            <a:r>
              <a:rPr b="1" lang="en" sz="600">
                <a:solidFill>
                  <a:srgbClr val="000080"/>
                </a:solidFill>
                <a:latin typeface="Ubuntu Mono"/>
                <a:ea typeface="Ubuntu Mono"/>
                <a:cs typeface="Ubuntu Mono"/>
                <a:sym typeface="Ubuntu Mono"/>
              </a:rPr>
              <a:t>case</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2001</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i="1" lang="en" sz="600">
                <a:solidFill>
                  <a:srgbClr val="008800"/>
                </a:solidFill>
                <a:latin typeface="Ubuntu Mono"/>
                <a:ea typeface="Ubuntu Mono"/>
                <a:cs typeface="Ubuntu Mono"/>
                <a:sym typeface="Ubuntu Mono"/>
              </a:rPr>
              <a:t>// Cut Gas 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((data[</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]&amp;</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&lt;&lt;</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'#11dd11'</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else</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'#dddddd'</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i="1" lang="en" sz="600">
                <a:solidFill>
                  <a:srgbClr val="008800"/>
                </a:solidFill>
                <a:latin typeface="Ubuntu Mono"/>
                <a:ea typeface="Ubuntu Mono"/>
                <a:cs typeface="Ubuntu Mono"/>
                <a:sym typeface="Ubuntu Mono"/>
              </a:rPr>
              <a:t>// Pierce Gas 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((data[</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]&amp;</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&lt;&lt;</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'#11dd11'</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else</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'#dddddd'</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i="1" lang="en" sz="600">
                <a:solidFill>
                  <a:srgbClr val="008800"/>
                </a:solidFill>
                <a:latin typeface="Ubuntu Mono"/>
                <a:ea typeface="Ubuntu Mono"/>
                <a:cs typeface="Ubuntu Mono"/>
                <a:sym typeface="Ubuntu Mono"/>
              </a:rPr>
              <a:t>// Head Crash</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((data[</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]&amp;</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&lt;&lt;</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'#11dd11'</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else</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'#dddddd'</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i="1" lang="en" sz="600">
                <a:solidFill>
                  <a:srgbClr val="008800"/>
                </a:solidFill>
                <a:latin typeface="Ubuntu Mono"/>
                <a:ea typeface="Ubuntu Mono"/>
                <a:cs typeface="Ubuntu Mono"/>
                <a:sym typeface="Ubuntu Mono"/>
              </a:rPr>
              <a:t>// Tip Touch</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((data[</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]&amp;</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&lt;&lt;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6</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'#11dd11'</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else</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statusBtns[</a:t>
            </a:r>
            <a:r>
              <a:rPr lang="en" sz="600">
                <a:solidFill>
                  <a:srgbClr val="0000FF"/>
                </a:solidFill>
                <a:latin typeface="Ubuntu Mono"/>
                <a:ea typeface="Ubuntu Mono"/>
                <a:cs typeface="Ubuntu Mono"/>
                <a:sym typeface="Ubuntu Mono"/>
              </a:rPr>
              <a:t>6</a:t>
            </a:r>
            <a:r>
              <a:rPr lang="en" sz="600">
                <a:solidFill>
                  <a:srgbClr val="333333"/>
                </a:solidFill>
                <a:latin typeface="Ubuntu Mono"/>
                <a:ea typeface="Ubuntu Mono"/>
                <a:cs typeface="Ubuntu Mono"/>
                <a:sym typeface="Ubuntu Mono"/>
              </a:rPr>
              <a:t>].css(</a:t>
            </a:r>
            <a:r>
              <a:rPr lang="en" sz="600">
                <a:solidFill>
                  <a:srgbClr val="0000FF"/>
                </a:solidFill>
                <a:latin typeface="Ubuntu Mono"/>
                <a:ea typeface="Ubuntu Mono"/>
                <a:cs typeface="Ubuntu Mono"/>
                <a:sym typeface="Ubuntu Mono"/>
              </a:rPr>
              <a:t>'background-color'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'#dddddd'</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 </a:t>
            </a:r>
            <a:r>
              <a:rPr b="1" lang="en" sz="600">
                <a:solidFill>
                  <a:srgbClr val="000080"/>
                </a:solidFill>
                <a:latin typeface="Ubuntu Mono"/>
                <a:ea typeface="Ubuntu Mono"/>
                <a:cs typeface="Ubuntu Mono"/>
                <a:sym typeface="Ubuntu Mono"/>
              </a:rPr>
              <a:t>break</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case</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2002</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(data[</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 </a:t>
            </a:r>
            <a:r>
              <a:rPr b="1" lang="en" sz="600">
                <a:solidFill>
                  <a:srgbClr val="000080"/>
                </a:solidFill>
                <a:latin typeface="Ubuntu Mono"/>
                <a:ea typeface="Ubuntu Mono"/>
                <a:cs typeface="Ubuntu Mono"/>
                <a:sym typeface="Ubuntu Mono"/>
              </a:rPr>
              <a:t>null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$scope.gerrnum = data[</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 </a:t>
            </a:r>
            <a:r>
              <a:rPr b="1" lang="en" sz="600">
                <a:solidFill>
                  <a:srgbClr val="000080"/>
                </a:solidFill>
                <a:latin typeface="Ubuntu Mono"/>
                <a:ea typeface="Ubuntu Mono"/>
                <a:cs typeface="Ubuntu Mono"/>
                <a:sym typeface="Ubuntu Mono"/>
              </a:rPr>
              <a:t>break</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console.log(</a:t>
            </a:r>
            <a:r>
              <a:rPr lang="en" sz="600">
                <a:solidFill>
                  <a:srgbClr val="0000FF"/>
                </a:solidFill>
                <a:latin typeface="Ubuntu Mono"/>
                <a:ea typeface="Ubuntu Mono"/>
                <a:cs typeface="Ubuntu Mono"/>
                <a:sym typeface="Ubuntu Mono"/>
              </a:rPr>
              <a:t>"Data "</a:t>
            </a:r>
            <a:r>
              <a:rPr lang="en" sz="600">
                <a:solidFill>
                  <a:srgbClr val="333333"/>
                </a:solidFill>
                <a:latin typeface="Ubuntu Mono"/>
                <a:ea typeface="Ubuntu Mono"/>
                <a:cs typeface="Ubuntu Mono"/>
                <a:sym typeface="Ubuntu Mono"/>
              </a:rPr>
              <a:t>, data[</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HMI.refresh();</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$scope.$on(</a:t>
            </a:r>
            <a:r>
              <a:rPr lang="en" sz="600">
                <a:solidFill>
                  <a:srgbClr val="0000FF"/>
                </a:solidFill>
                <a:latin typeface="Ubuntu Mono"/>
                <a:ea typeface="Ubuntu Mono"/>
                <a:cs typeface="Ubuntu Mono"/>
                <a:sym typeface="Ubuntu Mono"/>
              </a:rPr>
              <a:t>"$destroy"</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function</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HMI.unregisterMessageHandler(</a:t>
            </a:r>
            <a:r>
              <a:rPr lang="en" sz="600">
                <a:solidFill>
                  <a:srgbClr val="0000FF"/>
                </a:solidFill>
                <a:latin typeface="Ubuntu Mono"/>
                <a:ea typeface="Ubuntu Mono"/>
                <a:cs typeface="Ubuntu Mono"/>
                <a:sym typeface="Ubuntu Mono"/>
              </a:rPr>
              <a:t>'STATUS'</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clearInterval(timer);</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timer = </a:t>
            </a:r>
            <a:r>
              <a:rPr b="1" lang="en" sz="600">
                <a:solidFill>
                  <a:srgbClr val="000080"/>
                </a:solidFill>
                <a:latin typeface="Ubuntu Mono"/>
                <a:ea typeface="Ubuntu Mono"/>
                <a:cs typeface="Ubuntu Mono"/>
                <a:sym typeface="Ubuntu Mono"/>
              </a:rPr>
              <a:t>null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p>
        </p:txBody>
      </p:sp>
      <p:sp>
        <p:nvSpPr>
          <p:cNvPr id="200" name="Shape 200"/>
          <p:cNvSpPr txBox="1"/>
          <p:nvPr/>
        </p:nvSpPr>
        <p:spPr>
          <a:xfrm>
            <a:off x="7993425" y="0"/>
            <a:ext cx="1150500" cy="7407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HMI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latin typeface="Ubuntu Mono"/>
                <a:ea typeface="Ubuntu Mono"/>
                <a:cs typeface="Ubuntu Mono"/>
                <a:sym typeface="Ubuntu Mono"/>
              </a:rPr>
              <a:t>AngularJS pt 2 (i.e. routing)</a:t>
            </a:r>
          </a:p>
        </p:txBody>
      </p:sp>
      <p:sp>
        <p:nvSpPr>
          <p:cNvPr id="206" name="Shape 206"/>
          <p:cNvSpPr txBox="1"/>
          <p:nvPr>
            <p:ph idx="1" type="body"/>
          </p:nvPr>
        </p:nvSpPr>
        <p:spPr>
          <a:xfrm>
            <a:off x="311700" y="1050000"/>
            <a:ext cx="4811400" cy="3902400"/>
          </a:xfrm>
          <a:prstGeom prst="rect">
            <a:avLst/>
          </a:prstGeom>
          <a:noFill/>
        </p:spPr>
        <p:txBody>
          <a:bodyPr anchorCtr="0" anchor="t" bIns="91425" lIns="91425" rIns="91425" wrap="square" tIns="91425">
            <a:noAutofit/>
          </a:bodyPr>
          <a:lstStyle/>
          <a:p>
            <a:pPr lvl="0" rtl="0">
              <a:lnSpc>
                <a:spcPct val="110795"/>
              </a:lnSpc>
              <a:spcBef>
                <a:spcPts val="0"/>
              </a:spcBef>
              <a:spcAft>
                <a:spcPts val="0"/>
              </a:spcAft>
              <a:buNone/>
            </a:pPr>
            <a:r>
              <a:rPr lang="en" sz="600">
                <a:solidFill>
                  <a:srgbClr val="333333"/>
                </a:solidFill>
                <a:latin typeface="Ubuntu Mono"/>
                <a:ea typeface="Ubuntu Mono"/>
                <a:cs typeface="Ubuntu Mono"/>
                <a:sym typeface="Ubuntu Mono"/>
              </a:rPr>
              <a:t>app.config([</a:t>
            </a:r>
            <a:r>
              <a:rPr lang="en" sz="600">
                <a:solidFill>
                  <a:srgbClr val="0000FF"/>
                </a:solidFill>
                <a:latin typeface="Ubuntu Mono"/>
                <a:ea typeface="Ubuntu Mono"/>
                <a:cs typeface="Ubuntu Mono"/>
                <a:sym typeface="Ubuntu Mono"/>
              </a:rPr>
              <a:t>'$locationProvider'</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'$routeProvider'</a:t>
            </a:r>
            <a:r>
              <a:rPr lang="en" sz="600">
                <a:solidFill>
                  <a:srgbClr val="333333"/>
                </a:solidFill>
                <a:latin typeface="Ubuntu Mono"/>
                <a:ea typeface="Ubuntu Mono"/>
                <a:cs typeface="Ubuntu Mono"/>
                <a:sym typeface="Ubuntu Mono"/>
              </a:rPr>
              <a:t>,</a:t>
            </a:r>
            <a:r>
              <a:rPr b="1" lang="en" sz="600">
                <a:solidFill>
                  <a:srgbClr val="000080"/>
                </a:solidFill>
                <a:latin typeface="Ubuntu Mono"/>
                <a:ea typeface="Ubuntu Mono"/>
                <a:cs typeface="Ubuntu Mono"/>
                <a:sym typeface="Ubuntu Mono"/>
              </a:rPr>
              <a:t>function</a:t>
            </a:r>
            <a:r>
              <a:rPr lang="en" sz="600">
                <a:solidFill>
                  <a:srgbClr val="333333"/>
                </a:solidFill>
                <a:latin typeface="Ubuntu Mono"/>
                <a:ea typeface="Ubuntu Mono"/>
                <a:cs typeface="Ubuntu Mono"/>
                <a:sym typeface="Ubuntu Mono"/>
              </a:rPr>
              <a:t> ($locationProvider, $routeProvider){</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$locationProvider.html5Mode(</a:t>
            </a:r>
            <a:r>
              <a:rPr b="1" lang="en" sz="600">
                <a:solidFill>
                  <a:srgbClr val="000080"/>
                </a:solidFill>
                <a:latin typeface="Ubuntu Mono"/>
                <a:ea typeface="Ubuntu Mono"/>
                <a:cs typeface="Ubuntu Mono"/>
                <a:sym typeface="Ubuntu Mono"/>
              </a:rPr>
              <a:t>false</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$routeProvider</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'/ops/basic'</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'/cc_web_interface/views/selection_menu_div.html'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'selectionMenuCtrl'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'/ops/advanced'</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'/cc_web_interface/views/selection_menu_div.html'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'selectionMenuCtrl'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'/ops/advanced/gasControl'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'/cc_web_interface/views/gas_control_div.html'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'gasControlCtrl'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'/ioMonitor'</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'/cc_web_interface/views/io_monitor_div.html'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'ioMonitorCtrl'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'/jogging'</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'/cc_web_interface/views/jogging_div.html'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'joggingCtrl'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'/status'</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'/cc_web_interface/views/status_div.html'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'statusCtrl'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'/ops/advanced/laserPowerTest'</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'/cc_web_interface/views/laser_power_test_div.html'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'laserPowerTestCtrl'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i="1" lang="en" sz="600">
                <a:solidFill>
                  <a:srgbClr val="008800"/>
                </a:solidFill>
                <a:latin typeface="Ubuntu Mono"/>
                <a:ea typeface="Ubuntu Mono"/>
                <a:cs typeface="Ubuntu Mono"/>
                <a:sym typeface="Ubuntu Mono"/>
              </a:rPr>
              <a:t>// }).when('/ops/advanced/',{</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i="1" lang="en" sz="600">
                <a:solidFill>
                  <a:srgbClr val="008800"/>
                </a:solidFill>
                <a:latin typeface="Ubuntu Mono"/>
                <a:ea typeface="Ubuntu Mono"/>
                <a:cs typeface="Ubuntu Mono"/>
                <a:sym typeface="Ubuntu Mono"/>
              </a:rPr>
              <a:t>// 	templateUrl: '/cc_web_interface/views/settings_div.html',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i="1" lang="en" sz="600">
                <a:solidFill>
                  <a:srgbClr val="008800"/>
                </a:solidFill>
                <a:latin typeface="Ubuntu Mono"/>
                <a:ea typeface="Ubuntu Mono"/>
                <a:cs typeface="Ubuntu Mono"/>
                <a:sym typeface="Ubuntu Mono"/>
              </a:rPr>
              <a:t>// 	controller: 'settingsCtrl'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'/ops/advanced/zTracking'</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'/cc_web_interface/views/z_tracking_div.html'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'zTrackingCtrl'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'/setup'</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'/cc_web_interface/views/setup_div.html'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'setupCtrl'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'/ops/advanced/squareTest'</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'/cc_web_interface/views/square_test_div.html'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'squareTestCtrl'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p>
        </p:txBody>
      </p:sp>
      <p:sp>
        <p:nvSpPr>
          <p:cNvPr id="207" name="Shape 207"/>
          <p:cNvSpPr txBox="1"/>
          <p:nvPr/>
        </p:nvSpPr>
        <p:spPr>
          <a:xfrm>
            <a:off x="4761000" y="1050000"/>
            <a:ext cx="4105200" cy="2693100"/>
          </a:xfrm>
          <a:prstGeom prst="rect">
            <a:avLst/>
          </a:prstGeom>
          <a:noFill/>
          <a:ln>
            <a:noFill/>
          </a:ln>
        </p:spPr>
        <p:txBody>
          <a:bodyPr anchorCtr="0" anchor="ctr" bIns="91425" lIns="91425" rIns="91425" wrap="square" tIns="91425">
            <a:noAutofit/>
          </a:bodyPr>
          <a:lstStyle/>
          <a:p>
            <a:pPr lvl="0" rtl="0">
              <a:lnSpc>
                <a:spcPct val="110795"/>
              </a:lnSpc>
              <a:spcBef>
                <a:spcPts val="0"/>
              </a:spcBef>
              <a:buNone/>
            </a:pPr>
            <a:r>
              <a:rPr lang="en" sz="600">
                <a:solidFill>
                  <a:srgbClr val="333333"/>
                </a:solidFill>
                <a:latin typeface="Ubuntu Mono"/>
                <a:ea typeface="Ubuntu Mono"/>
                <a:cs typeface="Ubuntu Mono"/>
                <a:sym typeface="Ubuntu Mono"/>
              </a:rPr>
              <a:t>}).when(</a:t>
            </a:r>
            <a:r>
              <a:rPr lang="en" sz="600">
                <a:solidFill>
                  <a:srgbClr val="0000FF"/>
                </a:solidFill>
                <a:latin typeface="Ubuntu Mono"/>
                <a:ea typeface="Ubuntu Mono"/>
                <a:cs typeface="Ubuntu Mono"/>
                <a:sym typeface="Ubuntu Mono"/>
              </a:rPr>
              <a:t>'/ops/advanced/focusTest'</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'/cc_web_interface/views/focus_test_div.html'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'focusTestCtrl'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'/ops/advanced/focusArmOffsets'</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'/cc_web_interface/views/focus_arm_offsets_div.html'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'focusArmOffsetsCtrl'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'/ops/advanced/cameraOffsets'</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'/cc_web_interface/views/camera_offsets_div.html'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'cameraOffsetsCtrl'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}).when(</a:t>
            </a:r>
            <a:r>
              <a:rPr lang="en" sz="600">
                <a:solidFill>
                  <a:srgbClr val="0000FF"/>
                </a:solidFill>
                <a:latin typeface="Ubuntu Mono"/>
                <a:ea typeface="Ubuntu Mono"/>
                <a:cs typeface="Ubuntu Mono"/>
                <a:sym typeface="Ubuntu Mono"/>
              </a:rPr>
              <a:t>'/userSettings'</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templateUrl: </a:t>
            </a:r>
            <a:r>
              <a:rPr lang="en" sz="600">
                <a:solidFill>
                  <a:srgbClr val="0000FF"/>
                </a:solidFill>
                <a:latin typeface="Ubuntu Mono"/>
                <a:ea typeface="Ubuntu Mono"/>
                <a:cs typeface="Ubuntu Mono"/>
                <a:sym typeface="Ubuntu Mono"/>
              </a:rPr>
              <a:t>'/cc_web_interface/views/user_settings_div.html'</a:t>
            </a: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controller: </a:t>
            </a:r>
            <a:r>
              <a:rPr lang="en" sz="600">
                <a:solidFill>
                  <a:srgbClr val="0000FF"/>
                </a:solidFill>
                <a:latin typeface="Ubuntu Mono"/>
                <a:ea typeface="Ubuntu Mono"/>
                <a:cs typeface="Ubuntu Mono"/>
                <a:sym typeface="Ubuntu Mono"/>
              </a:rPr>
              <a:t>'userSettingsCtrl'</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}).otherwise({ redirectTo: </a:t>
            </a:r>
            <a:r>
              <a:rPr lang="en" sz="600">
                <a:solidFill>
                  <a:srgbClr val="0000FF"/>
                </a:solidFill>
                <a:latin typeface="Ubuntu Mono"/>
                <a:ea typeface="Ubuntu Mono"/>
                <a:cs typeface="Ubuntu Mono"/>
                <a:sym typeface="Ubuntu Mono"/>
              </a:rPr>
              <a:t>'/ops/basic'</a:t>
            </a: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p>
        </p:txBody>
      </p:sp>
      <p:sp>
        <p:nvSpPr>
          <p:cNvPr id="208" name="Shape 208"/>
          <p:cNvSpPr txBox="1"/>
          <p:nvPr/>
        </p:nvSpPr>
        <p:spPr>
          <a:xfrm>
            <a:off x="4672200" y="3415350"/>
            <a:ext cx="3777300" cy="1728000"/>
          </a:xfrm>
          <a:prstGeom prst="rect">
            <a:avLst/>
          </a:prstGeom>
          <a:noFill/>
          <a:ln>
            <a:noFill/>
          </a:ln>
        </p:spPr>
        <p:txBody>
          <a:bodyPr anchorCtr="0" anchor="ctr" bIns="91425" lIns="91425" rIns="91425" wrap="square" tIns="91425">
            <a:noAutofit/>
          </a:bodyPr>
          <a:lstStyle/>
          <a:p>
            <a:pPr lvl="0" rtl="0">
              <a:spcBef>
                <a:spcPts val="0"/>
              </a:spcBef>
              <a:buNone/>
            </a:pPr>
            <a:r>
              <a:rPr i="1" lang="en" sz="4800">
                <a:solidFill>
                  <a:srgbClr val="999999"/>
                </a:solidFill>
                <a:latin typeface="Ubuntu Medium"/>
                <a:ea typeface="Ubuntu Medium"/>
                <a:cs typeface="Ubuntu Medium"/>
                <a:sym typeface="Ubuntu Medium"/>
              </a:rPr>
              <a:t>The “Brains”</a:t>
            </a:r>
          </a:p>
        </p:txBody>
      </p:sp>
      <p:sp>
        <p:nvSpPr>
          <p:cNvPr id="209" name="Shape 209"/>
          <p:cNvSpPr txBox="1"/>
          <p:nvPr/>
        </p:nvSpPr>
        <p:spPr>
          <a:xfrm>
            <a:off x="7993425" y="0"/>
            <a:ext cx="1150500" cy="7407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HMI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2500"/>
                                        <p:tgtEl>
                                          <p:spTgt spid="20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3" name="Shape 213"/>
        <p:cNvGrpSpPr/>
        <p:nvPr/>
      </p:nvGrpSpPr>
      <p:grpSpPr>
        <a:xfrm>
          <a:off x="0" y="0"/>
          <a:ext cx="0" cy="0"/>
          <a:chOff x="0" y="0"/>
          <a:chExt cx="0" cy="0"/>
        </a:xfrm>
      </p:grpSpPr>
      <p:sp>
        <p:nvSpPr>
          <p:cNvPr id="214" name="Shape 214"/>
          <p:cNvSpPr txBox="1"/>
          <p:nvPr>
            <p:ph type="title"/>
          </p:nvPr>
        </p:nvSpPr>
        <p:spPr>
          <a:xfrm>
            <a:off x="284375" y="342550"/>
            <a:ext cx="8520600" cy="572700"/>
          </a:xfrm>
          <a:prstGeom prst="rect">
            <a:avLst/>
          </a:prstGeom>
        </p:spPr>
        <p:txBody>
          <a:bodyPr anchorCtr="0" anchor="t" bIns="91425" lIns="91425" rIns="91425" wrap="square" tIns="91425">
            <a:noAutofit/>
          </a:bodyPr>
          <a:lstStyle/>
          <a:p>
            <a:pPr lvl="0">
              <a:spcBef>
                <a:spcPts val="0"/>
              </a:spcBef>
              <a:buNone/>
            </a:pPr>
            <a:r>
              <a:rPr lang="en">
                <a:latin typeface="Ubuntu Mono"/>
                <a:ea typeface="Ubuntu Mono"/>
                <a:cs typeface="Ubuntu Mono"/>
                <a:sym typeface="Ubuntu Mono"/>
              </a:rPr>
              <a:t>HTML </a:t>
            </a:r>
            <a:r>
              <a:rPr lang="en" sz="2400">
                <a:latin typeface="Ubuntu Mono"/>
                <a:ea typeface="Ubuntu Mono"/>
                <a:cs typeface="Ubuntu Mono"/>
                <a:sym typeface="Ubuntu Mono"/>
              </a:rPr>
              <a:t>(i.e. view)</a:t>
            </a:r>
          </a:p>
        </p:txBody>
      </p:sp>
      <p:sp>
        <p:nvSpPr>
          <p:cNvPr id="215" name="Shape 215"/>
          <p:cNvSpPr txBox="1"/>
          <p:nvPr>
            <p:ph idx="1" type="body"/>
          </p:nvPr>
        </p:nvSpPr>
        <p:spPr>
          <a:xfrm>
            <a:off x="95650" y="915250"/>
            <a:ext cx="5184600" cy="3416400"/>
          </a:xfrm>
          <a:prstGeom prst="rect">
            <a:avLst/>
          </a:prstGeom>
          <a:ln>
            <a:noFill/>
          </a:ln>
        </p:spPr>
        <p:txBody>
          <a:bodyPr anchorCtr="0" anchor="t" bIns="91425" lIns="91425" rIns="91425" wrap="square" tIns="91425">
            <a:noAutofit/>
          </a:bodyPr>
          <a:lstStyle/>
          <a:p>
            <a:pPr lvl="0" rtl="0">
              <a:lnSpc>
                <a:spcPct val="110795"/>
              </a:lnSpc>
              <a:spcBef>
                <a:spcPts val="0"/>
              </a:spcBef>
              <a:spcAft>
                <a:spcPts val="0"/>
              </a:spcAft>
              <a:buNone/>
            </a:pPr>
            <a:r>
              <a:rPr i="1" lang="en" sz="600">
                <a:solidFill>
                  <a:srgbClr val="008800"/>
                </a:solidFill>
                <a:latin typeface="Ubuntu Mono"/>
                <a:ea typeface="Ubuntu Mono"/>
                <a:cs typeface="Ubuntu Mono"/>
                <a:sym typeface="Ubuntu Mono"/>
              </a:rPr>
              <a:t>&lt;!-- Controller Status View --&gt;</a:t>
            </a:r>
            <a:br>
              <a:rPr lang="en" sz="600">
                <a:solidFill>
                  <a:srgbClr val="333333"/>
                </a:solidFill>
                <a:latin typeface="Ubuntu Mono"/>
                <a:ea typeface="Ubuntu Mono"/>
                <a:cs typeface="Ubuntu Mono"/>
                <a:sym typeface="Ubuntu Mono"/>
              </a:rPr>
            </a:br>
            <a:r>
              <a:rPr b="1" lang="en" sz="600">
                <a:solidFill>
                  <a:srgbClr val="000080"/>
                </a:solidFill>
                <a:latin typeface="Ubuntu Mono"/>
                <a:ea typeface="Ubuntu Mono"/>
                <a:cs typeface="Ubuntu Mono"/>
                <a:sym typeface="Ubuntu Mono"/>
              </a:rPr>
              <a:t>&lt;div</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ng-controller=</a:t>
            </a:r>
            <a:r>
              <a:rPr lang="en" sz="600">
                <a:solidFill>
                  <a:srgbClr val="0000FF"/>
                </a:solidFill>
                <a:latin typeface="Ubuntu Mono"/>
                <a:ea typeface="Ubuntu Mono"/>
                <a:cs typeface="Ubuntu Mono"/>
                <a:sym typeface="Ubuntu Mono"/>
              </a:rPr>
              <a:t>"statusCtrl"</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class=</a:t>
            </a:r>
            <a:r>
              <a:rPr lang="en" sz="600">
                <a:solidFill>
                  <a:srgbClr val="0000FF"/>
                </a:solidFill>
                <a:latin typeface="Ubuntu Mono"/>
                <a:ea typeface="Ubuntu Mono"/>
                <a:cs typeface="Ubuntu Mono"/>
                <a:sym typeface="Ubuntu Mono"/>
              </a:rPr>
              <a:t>"w3-animate-right"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"padding-bottom: 16px; padding-top: 16px;"</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i="1" lang="en" sz="600">
                <a:solidFill>
                  <a:srgbClr val="008800"/>
                </a:solidFill>
                <a:latin typeface="Ubuntu Mono"/>
                <a:ea typeface="Ubuntu Mono"/>
                <a:cs typeface="Ubuntu Mono"/>
                <a:sym typeface="Ubuntu Mono"/>
              </a:rPr>
              <a:t>&lt;!--&lt;div ng-controller="statusCtrl" class="w3-animate-right"&gt;--&gt;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&lt;div</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"padding-bottom: 16px;"</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&lt;div</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class=</a:t>
            </a:r>
            <a:r>
              <a:rPr lang="en" sz="600">
                <a:solidFill>
                  <a:srgbClr val="0000FF"/>
                </a:solidFill>
                <a:latin typeface="Ubuntu Mono"/>
                <a:ea typeface="Ubuntu Mono"/>
                <a:cs typeface="Ubuntu Mono"/>
                <a:sym typeface="Ubuntu Mono"/>
              </a:rPr>
              <a:t>"w3-card-2 etc-theme-card"</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&lt;table</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class=</a:t>
            </a:r>
            <a:r>
              <a:rPr lang="en" sz="600">
                <a:solidFill>
                  <a:srgbClr val="0000FF"/>
                </a:solidFill>
                <a:latin typeface="Ubuntu Mono"/>
                <a:ea typeface="Ubuntu Mono"/>
                <a:cs typeface="Ubuntu Mono"/>
                <a:sym typeface="Ubuntu Mono"/>
              </a:rPr>
              <a:t>"w3-table w3-responsive"</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&lt;thead</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class=</a:t>
            </a:r>
            <a:r>
              <a:rPr lang="en" sz="600">
                <a:solidFill>
                  <a:srgbClr val="0000FF"/>
                </a:solidFill>
                <a:latin typeface="Ubuntu Mono"/>
                <a:ea typeface="Ubuntu Mono"/>
                <a:cs typeface="Ubuntu Mono"/>
                <a:sym typeface="Ubuntu Mono"/>
              </a:rPr>
              <a:t>"w3-green"</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&lt;th</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colspan=</a:t>
            </a:r>
            <a:r>
              <a:rPr lang="en" sz="600">
                <a:solidFill>
                  <a:srgbClr val="0000FF"/>
                </a:solidFill>
                <a:latin typeface="Ubuntu Mono"/>
                <a:ea typeface="Ubuntu Mono"/>
                <a:cs typeface="Ubuntu Mono"/>
                <a:sym typeface="Ubuntu Mono"/>
              </a:rPr>
              <a:t>"4"</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"text-align:center;"</a:t>
            </a:r>
            <a:r>
              <a:rPr b="1" lang="en" sz="600">
                <a:solidFill>
                  <a:srgbClr val="000080"/>
                </a:solidFill>
                <a:latin typeface="Ubuntu Mono"/>
                <a:ea typeface="Ubuntu Mono"/>
                <a:cs typeface="Ubuntu Mono"/>
                <a:sym typeface="Ubuntu Mono"/>
              </a:rPr>
              <a:t>&gt;</a:t>
            </a:r>
            <a:r>
              <a:rPr i="1" lang="en" sz="600">
                <a:solidFill>
                  <a:srgbClr val="008800"/>
                </a:solidFill>
                <a:latin typeface="Ubuntu Mono"/>
                <a:ea typeface="Ubuntu Mono"/>
                <a:cs typeface="Ubuntu Mono"/>
                <a:sym typeface="Ubuntu Mono"/>
              </a:rPr>
              <a:t>&lt;!-- System Status --&gt;</a:t>
            </a:r>
            <a:r>
              <a:rPr lang="en" sz="600">
                <a:solidFill>
                  <a:srgbClr val="333333"/>
                </a:solidFill>
                <a:latin typeface="Ubuntu Mono"/>
                <a:ea typeface="Ubuntu Mono"/>
                <a:cs typeface="Ubuntu Mono"/>
                <a:sym typeface="Ubuntu Mono"/>
              </a:rPr>
              <a:t>{{strings.system_status}}</a:t>
            </a:r>
            <a:r>
              <a:rPr b="1" lang="en" sz="600">
                <a:solidFill>
                  <a:srgbClr val="000080"/>
                </a:solidFill>
                <a:latin typeface="Ubuntu Mono"/>
                <a:ea typeface="Ubuntu Mono"/>
                <a:cs typeface="Ubuntu Mono"/>
                <a:sym typeface="Ubuntu Mono"/>
              </a:rPr>
              <a:t>&lt;/th&gt;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&lt;/thead&gt;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&lt;tr&gt;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&lt;td</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 right;"</a:t>
            </a:r>
            <a:r>
              <a:rPr b="1" lang="en" sz="600">
                <a:solidFill>
                  <a:srgbClr val="000080"/>
                </a:solidFill>
                <a:latin typeface="Ubuntu Mono"/>
                <a:ea typeface="Ubuntu Mono"/>
                <a:cs typeface="Ubuntu Mono"/>
                <a:sym typeface="Ubuntu Mono"/>
              </a:rPr>
              <a:t>&gt;</a:t>
            </a:r>
            <a:r>
              <a:rPr i="1" lang="en" sz="600">
                <a:solidFill>
                  <a:srgbClr val="008800"/>
                </a:solidFill>
                <a:latin typeface="Ubuntu Mono"/>
                <a:ea typeface="Ubuntu Mono"/>
                <a:cs typeface="Ubuntu Mono"/>
                <a:sym typeface="Ubuntu Mono"/>
              </a:rPr>
              <a:t>&lt;!-- Homing Limit Status --&gt;</a:t>
            </a:r>
            <a:r>
              <a:rPr lang="en" sz="600">
                <a:solidFill>
                  <a:srgbClr val="333333"/>
                </a:solidFill>
                <a:latin typeface="Ubuntu Mono"/>
                <a:ea typeface="Ubuntu Mono"/>
                <a:cs typeface="Ubuntu Mono"/>
                <a:sym typeface="Ubuntu Mono"/>
              </a:rPr>
              <a:t>{{strings.homing_limit_status}}:</a:t>
            </a:r>
            <a:r>
              <a:rPr b="1" lang="en" sz="600">
                <a:solidFill>
                  <a:srgbClr val="000080"/>
                </a:solidFill>
                <a:latin typeface="Ubuntu Mono"/>
                <a:ea typeface="Ubuntu Mono"/>
                <a:cs typeface="Ubuntu Mono"/>
                <a:sym typeface="Ubuntu Mono"/>
              </a:rPr>
              <a:t>&lt;/td&gt;&lt;td&gt;&lt;button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"float:left;"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class=</a:t>
            </a:r>
            <a:r>
              <a:rPr lang="en" sz="600">
                <a:solidFill>
                  <a:srgbClr val="0000FF"/>
                </a:solidFill>
                <a:latin typeface="Ubuntu Mono"/>
                <a:ea typeface="Ubuntu Mono"/>
                <a:cs typeface="Ubuntu Mono"/>
                <a:sym typeface="Ubuntu Mono"/>
              </a:rPr>
              <a:t>"statusButton"</a:t>
            </a:r>
            <a:r>
              <a:rPr b="1" lang="en" sz="600">
                <a:solidFill>
                  <a:srgbClr val="000080"/>
                </a:solidFill>
                <a:latin typeface="Ubuntu Mono"/>
                <a:ea typeface="Ubuntu Mono"/>
                <a:cs typeface="Ubuntu Mono"/>
                <a:sym typeface="Ubuntu Mono"/>
              </a:rPr>
              <a:t>&gt;&lt;/button&gt;&lt;/td&gt;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&lt;td</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 right;"</a:t>
            </a:r>
            <a:r>
              <a:rPr b="1" lang="en" sz="600">
                <a:solidFill>
                  <a:srgbClr val="000080"/>
                </a:solidFill>
                <a:latin typeface="Ubuntu Mono"/>
                <a:ea typeface="Ubuntu Mono"/>
                <a:cs typeface="Ubuntu Mono"/>
                <a:sym typeface="Ubuntu Mono"/>
              </a:rPr>
              <a:t>&gt;</a:t>
            </a:r>
            <a:r>
              <a:rPr i="1" lang="en" sz="600">
                <a:solidFill>
                  <a:srgbClr val="008800"/>
                </a:solidFill>
                <a:latin typeface="Ubuntu Mono"/>
                <a:ea typeface="Ubuntu Mono"/>
                <a:cs typeface="Ubuntu Mono"/>
                <a:sym typeface="Ubuntu Mono"/>
              </a:rPr>
              <a:t>&lt;!-- Cut Gas On --&gt;</a:t>
            </a:r>
            <a:r>
              <a:rPr lang="en" sz="600">
                <a:solidFill>
                  <a:srgbClr val="333333"/>
                </a:solidFill>
                <a:latin typeface="Ubuntu Mono"/>
                <a:ea typeface="Ubuntu Mono"/>
                <a:cs typeface="Ubuntu Mono"/>
                <a:sym typeface="Ubuntu Mono"/>
              </a:rPr>
              <a:t>{{strings.cut_gas_on}}:</a:t>
            </a:r>
            <a:r>
              <a:rPr b="1" lang="en" sz="600">
                <a:solidFill>
                  <a:srgbClr val="000080"/>
                </a:solidFill>
                <a:latin typeface="Ubuntu Mono"/>
                <a:ea typeface="Ubuntu Mono"/>
                <a:cs typeface="Ubuntu Mono"/>
                <a:sym typeface="Ubuntu Mono"/>
              </a:rPr>
              <a:t>&lt;/td&gt;&lt;td&gt;&lt;button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"float:left;"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class=</a:t>
            </a:r>
            <a:r>
              <a:rPr lang="en" sz="600">
                <a:solidFill>
                  <a:srgbClr val="0000FF"/>
                </a:solidFill>
                <a:latin typeface="Ubuntu Mono"/>
                <a:ea typeface="Ubuntu Mono"/>
                <a:cs typeface="Ubuntu Mono"/>
                <a:sym typeface="Ubuntu Mono"/>
              </a:rPr>
              <a:t>"statusButton"</a:t>
            </a:r>
            <a:r>
              <a:rPr b="1" lang="en" sz="600">
                <a:solidFill>
                  <a:srgbClr val="000080"/>
                </a:solidFill>
                <a:latin typeface="Ubuntu Mono"/>
                <a:ea typeface="Ubuntu Mono"/>
                <a:cs typeface="Ubuntu Mono"/>
                <a:sym typeface="Ubuntu Mono"/>
              </a:rPr>
              <a:t>&gt;&lt;/button&gt;&lt;/td&gt;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&lt;/tr&gt;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&lt;tr&gt;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&lt;td</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 right;"</a:t>
            </a:r>
            <a:r>
              <a:rPr b="1" lang="en" sz="600">
                <a:solidFill>
                  <a:srgbClr val="000080"/>
                </a:solidFill>
                <a:latin typeface="Ubuntu Mono"/>
                <a:ea typeface="Ubuntu Mono"/>
                <a:cs typeface="Ubuntu Mono"/>
                <a:sym typeface="Ubuntu Mono"/>
              </a:rPr>
              <a:t>&gt;</a:t>
            </a:r>
            <a:r>
              <a:rPr i="1" lang="en" sz="600">
                <a:solidFill>
                  <a:srgbClr val="008800"/>
                </a:solidFill>
                <a:latin typeface="Ubuntu Mono"/>
                <a:ea typeface="Ubuntu Mono"/>
                <a:cs typeface="Ubuntu Mono"/>
                <a:sym typeface="Ubuntu Mono"/>
              </a:rPr>
              <a:t>&lt;!-- Machine Error --&gt;</a:t>
            </a:r>
            <a:r>
              <a:rPr lang="en" sz="600">
                <a:solidFill>
                  <a:srgbClr val="333333"/>
                </a:solidFill>
                <a:latin typeface="Ubuntu Mono"/>
                <a:ea typeface="Ubuntu Mono"/>
                <a:cs typeface="Ubuntu Mono"/>
                <a:sym typeface="Ubuntu Mono"/>
              </a:rPr>
              <a:t>{{strings.machine_error}}:</a:t>
            </a:r>
            <a:r>
              <a:rPr b="1" lang="en" sz="600">
                <a:solidFill>
                  <a:srgbClr val="000080"/>
                </a:solidFill>
                <a:latin typeface="Ubuntu Mono"/>
                <a:ea typeface="Ubuntu Mono"/>
                <a:cs typeface="Ubuntu Mono"/>
                <a:sym typeface="Ubuntu Mono"/>
              </a:rPr>
              <a:t>&lt;/td&gt;&lt;td&gt;&lt;button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"float:left;"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class=</a:t>
            </a:r>
            <a:r>
              <a:rPr lang="en" sz="600">
                <a:solidFill>
                  <a:srgbClr val="0000FF"/>
                </a:solidFill>
                <a:latin typeface="Ubuntu Mono"/>
                <a:ea typeface="Ubuntu Mono"/>
                <a:cs typeface="Ubuntu Mono"/>
                <a:sym typeface="Ubuntu Mono"/>
              </a:rPr>
              <a:t>"statusButton"</a:t>
            </a:r>
            <a:r>
              <a:rPr b="1" lang="en" sz="600">
                <a:solidFill>
                  <a:srgbClr val="000080"/>
                </a:solidFill>
                <a:latin typeface="Ubuntu Mono"/>
                <a:ea typeface="Ubuntu Mono"/>
                <a:cs typeface="Ubuntu Mono"/>
                <a:sym typeface="Ubuntu Mono"/>
              </a:rPr>
              <a:t>&gt;&lt;/button&gt;&lt;/td&gt;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&lt;td</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 right;"</a:t>
            </a:r>
            <a:r>
              <a:rPr b="1" lang="en" sz="600">
                <a:solidFill>
                  <a:srgbClr val="000080"/>
                </a:solidFill>
                <a:latin typeface="Ubuntu Mono"/>
                <a:ea typeface="Ubuntu Mono"/>
                <a:cs typeface="Ubuntu Mono"/>
                <a:sym typeface="Ubuntu Mono"/>
              </a:rPr>
              <a:t>&gt;</a:t>
            </a:r>
            <a:r>
              <a:rPr i="1" lang="en" sz="600">
                <a:solidFill>
                  <a:srgbClr val="008800"/>
                </a:solidFill>
                <a:latin typeface="Ubuntu Mono"/>
                <a:ea typeface="Ubuntu Mono"/>
                <a:cs typeface="Ubuntu Mono"/>
                <a:sym typeface="Ubuntu Mono"/>
              </a:rPr>
              <a:t>&lt;!-- Pierce Gas On --&gt;</a:t>
            </a:r>
            <a:r>
              <a:rPr lang="en" sz="600">
                <a:solidFill>
                  <a:srgbClr val="333333"/>
                </a:solidFill>
                <a:latin typeface="Ubuntu Mono"/>
                <a:ea typeface="Ubuntu Mono"/>
                <a:cs typeface="Ubuntu Mono"/>
                <a:sym typeface="Ubuntu Mono"/>
              </a:rPr>
              <a:t>{{strings.pierce_gas_on}}:</a:t>
            </a:r>
            <a:r>
              <a:rPr b="1" lang="en" sz="600">
                <a:solidFill>
                  <a:srgbClr val="000080"/>
                </a:solidFill>
                <a:latin typeface="Ubuntu Mono"/>
                <a:ea typeface="Ubuntu Mono"/>
                <a:cs typeface="Ubuntu Mono"/>
                <a:sym typeface="Ubuntu Mono"/>
              </a:rPr>
              <a:t>&lt;/td&gt;&lt;td&gt;&lt;button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"float:left;"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class=</a:t>
            </a:r>
            <a:r>
              <a:rPr lang="en" sz="600">
                <a:solidFill>
                  <a:srgbClr val="0000FF"/>
                </a:solidFill>
                <a:latin typeface="Ubuntu Mono"/>
                <a:ea typeface="Ubuntu Mono"/>
                <a:cs typeface="Ubuntu Mono"/>
                <a:sym typeface="Ubuntu Mono"/>
              </a:rPr>
              <a:t>"statusButton"</a:t>
            </a:r>
            <a:r>
              <a:rPr b="1" lang="en" sz="600">
                <a:solidFill>
                  <a:srgbClr val="000080"/>
                </a:solidFill>
                <a:latin typeface="Ubuntu Mono"/>
                <a:ea typeface="Ubuntu Mono"/>
                <a:cs typeface="Ubuntu Mono"/>
                <a:sym typeface="Ubuntu Mono"/>
              </a:rPr>
              <a:t>&gt;&lt;/button&gt;&lt;/td&gt;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&lt;/tr&gt;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&lt;tr&gt;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&lt;td</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 right;"</a:t>
            </a:r>
            <a:r>
              <a:rPr b="1" lang="en" sz="600">
                <a:solidFill>
                  <a:srgbClr val="000080"/>
                </a:solidFill>
                <a:latin typeface="Ubuntu Mono"/>
                <a:ea typeface="Ubuntu Mono"/>
                <a:cs typeface="Ubuntu Mono"/>
                <a:sym typeface="Ubuntu Mono"/>
              </a:rPr>
              <a:t>&gt;</a:t>
            </a:r>
            <a:r>
              <a:rPr i="1" lang="en" sz="600">
                <a:solidFill>
                  <a:srgbClr val="008800"/>
                </a:solidFill>
                <a:latin typeface="Ubuntu Mono"/>
                <a:ea typeface="Ubuntu Mono"/>
                <a:cs typeface="Ubuntu Mono"/>
                <a:sym typeface="Ubuntu Mono"/>
              </a:rPr>
              <a:t>&lt;!-- Pause State --&gt;</a:t>
            </a:r>
            <a:r>
              <a:rPr lang="en" sz="600">
                <a:solidFill>
                  <a:srgbClr val="333333"/>
                </a:solidFill>
                <a:latin typeface="Ubuntu Mono"/>
                <a:ea typeface="Ubuntu Mono"/>
                <a:cs typeface="Ubuntu Mono"/>
                <a:sym typeface="Ubuntu Mono"/>
              </a:rPr>
              <a:t>{{strings.pause_state}}:</a:t>
            </a:r>
            <a:r>
              <a:rPr b="1" lang="en" sz="600">
                <a:solidFill>
                  <a:srgbClr val="000080"/>
                </a:solidFill>
                <a:latin typeface="Ubuntu Mono"/>
                <a:ea typeface="Ubuntu Mono"/>
                <a:cs typeface="Ubuntu Mono"/>
                <a:sym typeface="Ubuntu Mono"/>
              </a:rPr>
              <a:t>&lt;/td&gt;&lt;td&gt;&lt;button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"float:left;"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class=</a:t>
            </a:r>
            <a:r>
              <a:rPr lang="en" sz="600">
                <a:solidFill>
                  <a:srgbClr val="0000FF"/>
                </a:solidFill>
                <a:latin typeface="Ubuntu Mono"/>
                <a:ea typeface="Ubuntu Mono"/>
                <a:cs typeface="Ubuntu Mono"/>
                <a:sym typeface="Ubuntu Mono"/>
              </a:rPr>
              <a:t>"statusButton"</a:t>
            </a:r>
            <a:r>
              <a:rPr b="1" lang="en" sz="600">
                <a:solidFill>
                  <a:srgbClr val="000080"/>
                </a:solidFill>
                <a:latin typeface="Ubuntu Mono"/>
                <a:ea typeface="Ubuntu Mono"/>
                <a:cs typeface="Ubuntu Mono"/>
                <a:sym typeface="Ubuntu Mono"/>
              </a:rPr>
              <a:t>&gt;&lt;/button&gt;&lt;/td&gt;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&lt;td</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 right;"</a:t>
            </a:r>
            <a:r>
              <a:rPr b="1" lang="en" sz="600">
                <a:solidFill>
                  <a:srgbClr val="000080"/>
                </a:solidFill>
                <a:latin typeface="Ubuntu Mono"/>
                <a:ea typeface="Ubuntu Mono"/>
                <a:cs typeface="Ubuntu Mono"/>
                <a:sym typeface="Ubuntu Mono"/>
              </a:rPr>
              <a:t>&gt;</a:t>
            </a:r>
            <a:r>
              <a:rPr i="1" lang="en" sz="600">
                <a:solidFill>
                  <a:srgbClr val="008800"/>
                </a:solidFill>
                <a:latin typeface="Ubuntu Mono"/>
                <a:ea typeface="Ubuntu Mono"/>
                <a:cs typeface="Ubuntu Mono"/>
                <a:sym typeface="Ubuntu Mono"/>
              </a:rPr>
              <a:t>&lt;!-- Tip Touch --&gt;</a:t>
            </a:r>
            <a:r>
              <a:rPr lang="en" sz="600">
                <a:solidFill>
                  <a:srgbClr val="333333"/>
                </a:solidFill>
                <a:latin typeface="Ubuntu Mono"/>
                <a:ea typeface="Ubuntu Mono"/>
                <a:cs typeface="Ubuntu Mono"/>
                <a:sym typeface="Ubuntu Mono"/>
              </a:rPr>
              <a:t>{{strings.tip_touch}}:</a:t>
            </a:r>
            <a:r>
              <a:rPr b="1" lang="en" sz="600">
                <a:solidFill>
                  <a:srgbClr val="000080"/>
                </a:solidFill>
                <a:latin typeface="Ubuntu Mono"/>
                <a:ea typeface="Ubuntu Mono"/>
                <a:cs typeface="Ubuntu Mono"/>
                <a:sym typeface="Ubuntu Mono"/>
              </a:rPr>
              <a:t>&lt;/td&gt;&lt;td&gt;&lt;button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"float:left;"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class=</a:t>
            </a:r>
            <a:r>
              <a:rPr lang="en" sz="600">
                <a:solidFill>
                  <a:srgbClr val="0000FF"/>
                </a:solidFill>
                <a:latin typeface="Ubuntu Mono"/>
                <a:ea typeface="Ubuntu Mono"/>
                <a:cs typeface="Ubuntu Mono"/>
                <a:sym typeface="Ubuntu Mono"/>
              </a:rPr>
              <a:t>"statusButton"</a:t>
            </a:r>
            <a:r>
              <a:rPr b="1" lang="en" sz="600">
                <a:solidFill>
                  <a:srgbClr val="000080"/>
                </a:solidFill>
                <a:latin typeface="Ubuntu Mono"/>
                <a:ea typeface="Ubuntu Mono"/>
                <a:cs typeface="Ubuntu Mono"/>
                <a:sym typeface="Ubuntu Mono"/>
              </a:rPr>
              <a:t>&gt;&lt;/button&gt;&lt;/td&gt;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&lt;/tr&gt;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&lt;tr&gt;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&lt;td</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 right;"</a:t>
            </a:r>
            <a:r>
              <a:rPr b="1" lang="en" sz="600">
                <a:solidFill>
                  <a:srgbClr val="000080"/>
                </a:solidFill>
                <a:latin typeface="Ubuntu Mono"/>
                <a:ea typeface="Ubuntu Mono"/>
                <a:cs typeface="Ubuntu Mono"/>
                <a:sym typeface="Ubuntu Mono"/>
              </a:rPr>
              <a:t>&gt;</a:t>
            </a:r>
            <a:r>
              <a:rPr i="1" lang="en" sz="600">
                <a:solidFill>
                  <a:srgbClr val="008800"/>
                </a:solidFill>
                <a:latin typeface="Ubuntu Mono"/>
                <a:ea typeface="Ubuntu Mono"/>
                <a:cs typeface="Ubuntu Mono"/>
                <a:sym typeface="Ubuntu Mono"/>
              </a:rPr>
              <a:t>&lt;!-- Head Crash --&gt;</a:t>
            </a:r>
            <a:r>
              <a:rPr lang="en" sz="600">
                <a:solidFill>
                  <a:srgbClr val="333333"/>
                </a:solidFill>
                <a:latin typeface="Ubuntu Mono"/>
                <a:ea typeface="Ubuntu Mono"/>
                <a:cs typeface="Ubuntu Mono"/>
                <a:sym typeface="Ubuntu Mono"/>
              </a:rPr>
              <a:t>{{strings.head_crash}}:</a:t>
            </a:r>
            <a:r>
              <a:rPr b="1" lang="en" sz="600">
                <a:solidFill>
                  <a:srgbClr val="000080"/>
                </a:solidFill>
                <a:latin typeface="Ubuntu Mono"/>
                <a:ea typeface="Ubuntu Mono"/>
                <a:cs typeface="Ubuntu Mono"/>
                <a:sym typeface="Ubuntu Mono"/>
              </a:rPr>
              <a:t>&lt;/td&gt;&lt;td&gt;&lt;button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"float:left;"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class=</a:t>
            </a:r>
            <a:r>
              <a:rPr lang="en" sz="600">
                <a:solidFill>
                  <a:srgbClr val="0000FF"/>
                </a:solidFill>
                <a:latin typeface="Ubuntu Mono"/>
                <a:ea typeface="Ubuntu Mono"/>
                <a:cs typeface="Ubuntu Mono"/>
                <a:sym typeface="Ubuntu Mono"/>
              </a:rPr>
              <a:t>"statusButton"</a:t>
            </a:r>
            <a:r>
              <a:rPr b="1" lang="en" sz="600">
                <a:solidFill>
                  <a:srgbClr val="000080"/>
                </a:solidFill>
                <a:latin typeface="Ubuntu Mono"/>
                <a:ea typeface="Ubuntu Mono"/>
                <a:cs typeface="Ubuntu Mono"/>
                <a:sym typeface="Ubuntu Mono"/>
              </a:rPr>
              <a:t>&gt;&lt;/button&gt;&lt;/td&gt;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&lt;/tr&gt;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&lt;tr&gt;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&lt;td&gt;&lt;/td&gt;&lt;td</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style=</a:t>
            </a:r>
            <a:r>
              <a:rPr lang="en" sz="600">
                <a:solidFill>
                  <a:srgbClr val="0000FF"/>
                </a:solidFill>
                <a:latin typeface="Ubuntu Mono"/>
                <a:ea typeface="Ubuntu Mono"/>
                <a:cs typeface="Ubuntu Mono"/>
                <a:sym typeface="Ubuntu Mono"/>
              </a:rPr>
              <a:t>"float: right"</a:t>
            </a:r>
            <a:r>
              <a:rPr b="1" lang="en" sz="600">
                <a:solidFill>
                  <a:srgbClr val="000080"/>
                </a:solidFill>
                <a:latin typeface="Ubuntu Mono"/>
                <a:ea typeface="Ubuntu Mono"/>
                <a:cs typeface="Ubuntu Mono"/>
                <a:sym typeface="Ubuntu Mono"/>
              </a:rPr>
              <a:t>&gt;</a:t>
            </a:r>
            <a:r>
              <a:rPr i="1" lang="en" sz="600">
                <a:solidFill>
                  <a:srgbClr val="008800"/>
                </a:solidFill>
                <a:latin typeface="Ubuntu Mono"/>
                <a:ea typeface="Ubuntu Mono"/>
                <a:cs typeface="Ubuntu Mono"/>
                <a:sym typeface="Ubuntu Mono"/>
              </a:rPr>
              <a:t>&lt;!-- G-Errno Code--&gt;</a:t>
            </a:r>
            <a:r>
              <a:rPr lang="en" sz="600">
                <a:solidFill>
                  <a:srgbClr val="333333"/>
                </a:solidFill>
                <a:latin typeface="Ubuntu Mono"/>
                <a:ea typeface="Ubuntu Mono"/>
                <a:cs typeface="Ubuntu Mono"/>
                <a:sym typeface="Ubuntu Mono"/>
              </a:rPr>
              <a:t>{{strings.g_errno_code}}:</a:t>
            </a:r>
            <a:r>
              <a:rPr b="1" lang="en" sz="600">
                <a:solidFill>
                  <a:srgbClr val="000080"/>
                </a:solidFill>
                <a:latin typeface="Ubuntu Mono"/>
                <a:ea typeface="Ubuntu Mono"/>
                <a:cs typeface="Ubuntu Mono"/>
                <a:sym typeface="Ubuntu Mono"/>
              </a:rPr>
              <a:t>&lt;/td&gt;&lt;td&gt;&lt;label</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r>
              <a:rPr lang="en" sz="600">
                <a:solidFill>
                  <a:srgbClr val="333333"/>
                </a:solidFill>
                <a:latin typeface="Ubuntu Mono"/>
                <a:ea typeface="Ubuntu Mono"/>
                <a:cs typeface="Ubuntu Mono"/>
                <a:sym typeface="Ubuntu Mono"/>
              </a:rPr>
              <a:t>{{gerrnum}}</a:t>
            </a:r>
            <a:r>
              <a:rPr b="1" lang="en" sz="600">
                <a:solidFill>
                  <a:srgbClr val="000080"/>
                </a:solidFill>
                <a:latin typeface="Ubuntu Mono"/>
                <a:ea typeface="Ubuntu Mono"/>
                <a:cs typeface="Ubuntu Mono"/>
                <a:sym typeface="Ubuntu Mono"/>
              </a:rPr>
              <a:t>&lt;/label&gt;&lt;/td&gt;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&lt;/tr&gt;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&lt;/table&gt;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&lt;/div&gt;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&lt;/div&gt;</a:t>
            </a:r>
            <a:br>
              <a:rPr lang="en" sz="600">
                <a:solidFill>
                  <a:srgbClr val="333333"/>
                </a:solidFill>
                <a:latin typeface="Ubuntu Mono"/>
                <a:ea typeface="Ubuntu Mono"/>
                <a:cs typeface="Ubuntu Mono"/>
                <a:sym typeface="Ubuntu Mono"/>
              </a:rPr>
            </a:br>
            <a:r>
              <a:rPr b="1" lang="en" sz="600">
                <a:solidFill>
                  <a:srgbClr val="000080"/>
                </a:solidFill>
                <a:latin typeface="Ubuntu Mono"/>
                <a:ea typeface="Ubuntu Mono"/>
                <a:cs typeface="Ubuntu Mono"/>
                <a:sym typeface="Ubuntu Mono"/>
              </a:rPr>
              <a:t>&lt;/div&gt;</a:t>
            </a:r>
          </a:p>
        </p:txBody>
      </p:sp>
      <p:sp>
        <p:nvSpPr>
          <p:cNvPr id="216" name="Shape 216"/>
          <p:cNvSpPr txBox="1"/>
          <p:nvPr/>
        </p:nvSpPr>
        <p:spPr>
          <a:xfrm>
            <a:off x="5573825" y="3613425"/>
            <a:ext cx="3570300" cy="1449600"/>
          </a:xfrm>
          <a:prstGeom prst="rect">
            <a:avLst/>
          </a:prstGeom>
          <a:noFill/>
          <a:ln>
            <a:noFill/>
          </a:ln>
        </p:spPr>
        <p:txBody>
          <a:bodyPr anchorCtr="0" anchor="ctr" bIns="91425" lIns="91425" rIns="91425" wrap="square" tIns="91425">
            <a:noAutofit/>
          </a:bodyPr>
          <a:lstStyle/>
          <a:p>
            <a:pPr lvl="0" rtl="0">
              <a:spcBef>
                <a:spcPts val="0"/>
              </a:spcBef>
              <a:buNone/>
            </a:pPr>
            <a:r>
              <a:rPr i="1" lang="en" sz="4800">
                <a:solidFill>
                  <a:srgbClr val="999999"/>
                </a:solidFill>
                <a:latin typeface="Ubuntu Medium"/>
                <a:ea typeface="Ubuntu Medium"/>
                <a:cs typeface="Ubuntu Medium"/>
                <a:sym typeface="Ubuntu Medium"/>
              </a:rPr>
              <a:t>The “Body” </a:t>
            </a:r>
          </a:p>
        </p:txBody>
      </p:sp>
      <p:sp>
        <p:nvSpPr>
          <p:cNvPr id="217" name="Shape 217"/>
          <p:cNvSpPr txBox="1"/>
          <p:nvPr/>
        </p:nvSpPr>
        <p:spPr>
          <a:xfrm>
            <a:off x="7993425" y="0"/>
            <a:ext cx="1150500" cy="7407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HMI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25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p:nvPr/>
        </p:nvSpPr>
        <p:spPr>
          <a:xfrm>
            <a:off x="2725450" y="1448100"/>
            <a:ext cx="3442500" cy="1564200"/>
          </a:xfrm>
          <a:prstGeom prst="roundRect">
            <a:avLst>
              <a:gd fmla="val 16667" name="adj"/>
            </a:avLst>
          </a:prstGeom>
          <a:solidFill>
            <a:srgbClr val="0000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4800">
                <a:solidFill>
                  <a:srgbClr val="FFFFFF"/>
                </a:solidFill>
                <a:latin typeface="Ubuntu Mono"/>
                <a:ea typeface="Ubuntu Mono"/>
                <a:cs typeface="Ubuntu Mono"/>
                <a:sym typeface="Ubuntu Mono"/>
              </a:rPr>
              <a:t>Company Overview</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1" name="Shape 221"/>
        <p:cNvGrpSpPr/>
        <p:nvPr/>
      </p:nvGrpSpPr>
      <p:grpSpPr>
        <a:xfrm>
          <a:off x="0" y="0"/>
          <a:ext cx="0" cy="0"/>
          <a:chOff x="0" y="0"/>
          <a:chExt cx="0" cy="0"/>
        </a:xfrm>
      </p:grpSpPr>
      <p:sp>
        <p:nvSpPr>
          <p:cNvPr id="222" name="Shape 222"/>
          <p:cNvSpPr txBox="1"/>
          <p:nvPr>
            <p:ph type="title"/>
          </p:nvPr>
        </p:nvSpPr>
        <p:spPr>
          <a:xfrm>
            <a:off x="311700" y="351175"/>
            <a:ext cx="8759400" cy="572700"/>
          </a:xfrm>
          <a:prstGeom prst="rect">
            <a:avLst/>
          </a:prstGeom>
        </p:spPr>
        <p:txBody>
          <a:bodyPr anchorCtr="0" anchor="t" bIns="91425" lIns="91425" rIns="91425" wrap="square" tIns="91425">
            <a:noAutofit/>
          </a:bodyPr>
          <a:lstStyle/>
          <a:p>
            <a:pPr lvl="0">
              <a:spcBef>
                <a:spcPts val="0"/>
              </a:spcBef>
              <a:buNone/>
            </a:pPr>
            <a:r>
              <a:rPr lang="en">
                <a:latin typeface="Ubuntu Mono"/>
                <a:ea typeface="Ubuntu Mono"/>
                <a:cs typeface="Ubuntu Mono"/>
                <a:sym typeface="Ubuntu Mono"/>
              </a:rPr>
              <a:t>μCito </a:t>
            </a:r>
            <a:r>
              <a:rPr lang="en" sz="2400">
                <a:latin typeface="Ubuntu Mono"/>
                <a:ea typeface="Ubuntu Mono"/>
                <a:cs typeface="Ubuntu Mono"/>
                <a:sym typeface="Ubuntu Mono"/>
              </a:rPr>
              <a:t>(i.e. communication &amp; control of machines)</a:t>
            </a:r>
          </a:p>
        </p:txBody>
      </p:sp>
      <p:sp>
        <p:nvSpPr>
          <p:cNvPr id="223" name="Shape 223"/>
          <p:cNvSpPr txBox="1"/>
          <p:nvPr>
            <p:ph idx="1" type="body"/>
          </p:nvPr>
        </p:nvSpPr>
        <p:spPr>
          <a:xfrm>
            <a:off x="311700" y="1000075"/>
            <a:ext cx="3999900" cy="3416400"/>
          </a:xfrm>
          <a:prstGeom prst="rect">
            <a:avLst/>
          </a:prstGeom>
        </p:spPr>
        <p:txBody>
          <a:bodyPr anchorCtr="0" anchor="t" bIns="91425" lIns="91425" rIns="91425" wrap="square" tIns="91425">
            <a:noAutofit/>
          </a:bodyPr>
          <a:lstStyle/>
          <a:p>
            <a:pPr lvl="0" rtl="0">
              <a:lnSpc>
                <a:spcPct val="110795"/>
              </a:lnSpc>
              <a:spcBef>
                <a:spcPts val="0"/>
              </a:spcBef>
              <a:spcAft>
                <a:spcPts val="0"/>
              </a:spcAft>
              <a:buNone/>
            </a:pPr>
            <a:r>
              <a:rPr lang="en" sz="600">
                <a:solidFill>
                  <a:srgbClr val="333333"/>
                </a:solidFill>
                <a:latin typeface="Ubuntu Mono"/>
                <a:ea typeface="Ubuntu Mono"/>
                <a:cs typeface="Ubuntu Mono"/>
                <a:sym typeface="Ubuntu Mono"/>
              </a:rPr>
              <a:t>: hmi_GGER</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G_ERRNO HMI_PARAM_INT mover hmi_put_param hmi_send</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hmi_SVFO</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drop ifexists u_set_vision_focus_offset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u_set_vision_focus_offset</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n</a:t>
            </a:r>
            <a:r>
              <a:rPr lang="en" sz="600">
                <a:solidFill>
                  <a:srgbClr val="0000FF"/>
                </a:solidFill>
                <a:latin typeface="Ubuntu Mono"/>
                <a:ea typeface="Ubuntu Mono"/>
                <a:cs typeface="Ubuntu Mono"/>
                <a:sym typeface="Ubuntu Mono"/>
              </a:rPr>
              <a:t>" hmi_23exec</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Toggle Laser Pointer</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hmi_TLPT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drop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u_pointer_toggle</a:t>
            </a:r>
            <a:r>
              <a:rPr lang="en" sz="600">
                <a:solidFill>
                  <a:srgbClr val="0000FF"/>
                </a:solidFill>
                <a:latin typeface="Ubuntu Mono"/>
                <a:ea typeface="Ubuntu Mono"/>
                <a:cs typeface="Ubuntu Mono"/>
                <a:sym typeface="Ubuntu Mono"/>
              </a:rPr>
              <a:t>" macro_exec</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Toggle CutGas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hmi_TCUT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drop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u_cutgas_toggle</a:t>
            </a:r>
            <a:r>
              <a:rPr lang="en" sz="600">
                <a:solidFill>
                  <a:srgbClr val="0000FF"/>
                </a:solidFill>
                <a:latin typeface="Ubuntu Mono"/>
                <a:ea typeface="Ubuntu Mono"/>
                <a:cs typeface="Ubuntu Mono"/>
                <a:sym typeface="Ubuntu Mono"/>
              </a:rPr>
              <a:t>" macro_exec</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Toggle Pierce Gas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hmi_TPCE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drop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u_pcegas_toggle</a:t>
            </a:r>
            <a:r>
              <a:rPr lang="en" sz="600">
                <a:solidFill>
                  <a:srgbClr val="0000FF"/>
                </a:solidFill>
                <a:latin typeface="Ubuntu Mono"/>
                <a:ea typeface="Ubuntu Mono"/>
                <a:cs typeface="Ubuntu Mono"/>
                <a:sym typeface="Ubuntu Mono"/>
              </a:rPr>
              <a:t>" macro_exec</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ivar STA0_REGISTER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common system status</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 estop</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 sw stop</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 drive fault</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 = machine fault</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4</a:t>
            </a:r>
            <a:r>
              <a:rPr lang="en" sz="600">
                <a:solidFill>
                  <a:srgbClr val="333333"/>
                </a:solidFill>
                <a:latin typeface="Ubuntu Mono"/>
                <a:ea typeface="Ubuntu Mono"/>
                <a:cs typeface="Ubuntu Mono"/>
                <a:sym typeface="Ubuntu Mono"/>
              </a:rPr>
              <a:t> = hw limit</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 overtemp</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6</a:t>
            </a:r>
            <a:r>
              <a:rPr lang="en" sz="600">
                <a:solidFill>
                  <a:srgbClr val="333333"/>
                </a:solidFill>
                <a:latin typeface="Ubuntu Mono"/>
                <a:ea typeface="Ubuntu Mono"/>
                <a:cs typeface="Ubuntu Mono"/>
                <a:sym typeface="Ubuntu Mono"/>
              </a:rPr>
              <a:t> = hw pause</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7</a:t>
            </a:r>
            <a:r>
              <a:rPr lang="en" sz="600">
                <a:solidFill>
                  <a:srgbClr val="333333"/>
                </a:solidFill>
                <a:latin typeface="Ubuntu Mono"/>
                <a:ea typeface="Ubuntu Mono"/>
                <a:cs typeface="Ubuntu Mono"/>
                <a:sym typeface="Ubuntu Mono"/>
              </a:rPr>
              <a:t> = paused</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8</a:t>
            </a:r>
            <a:r>
              <a:rPr lang="en" sz="600">
                <a:solidFill>
                  <a:srgbClr val="333333"/>
                </a:solidFill>
                <a:latin typeface="Ubuntu Mono"/>
                <a:ea typeface="Ubuntu Mono"/>
                <a:cs typeface="Ubuntu Mono"/>
                <a:sym typeface="Ubuntu Mono"/>
              </a:rPr>
              <a:t> = not homed</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9</a:t>
            </a:r>
            <a:r>
              <a:rPr lang="en" sz="600">
                <a:solidFill>
                  <a:srgbClr val="333333"/>
                </a:solidFill>
                <a:latin typeface="Ubuntu Mono"/>
                <a:ea typeface="Ubuntu Mono"/>
                <a:cs typeface="Ubuntu Mono"/>
                <a:sym typeface="Ubuntu Mono"/>
              </a:rPr>
              <a:t> = motors disabled</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b10 = controller in motion</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b11 = machine error</a:t>
            </a:r>
            <a:br>
              <a:rPr lang="en" sz="600">
                <a:solidFill>
                  <a:srgbClr val="333333"/>
                </a:solidFill>
                <a:latin typeface="Ubuntu Mono"/>
                <a:ea typeface="Ubuntu Mono"/>
                <a:cs typeface="Ubuntu Mono"/>
                <a:sym typeface="Ubuntu Mono"/>
              </a:rPr>
            </a:b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ivar DEV0_REGISTER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user system status</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 chs tip touch</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 Purge gas on</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 cut gas on</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 = head crash</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 </a:t>
            </a:r>
            <a:r>
              <a:rPr lang="en" sz="600">
                <a:solidFill>
                  <a:srgbClr val="0000FF"/>
                </a:solidFill>
                <a:latin typeface="Ubuntu Mono"/>
                <a:ea typeface="Ubuntu Mono"/>
                <a:cs typeface="Ubuntu Mono"/>
                <a:sym typeface="Ubuntu Mono"/>
              </a:rPr>
              <a:t>4</a:t>
            </a:r>
            <a:r>
              <a:rPr lang="en" sz="600">
                <a:solidFill>
                  <a:srgbClr val="333333"/>
                </a:solidFill>
                <a:latin typeface="Ubuntu Mono"/>
                <a:ea typeface="Ubuntu Mono"/>
                <a:cs typeface="Ubuntu Mono"/>
                <a:sym typeface="Ubuntu Mono"/>
              </a:rPr>
              <a:t> = laser pointer on</a:t>
            </a:r>
          </a:p>
        </p:txBody>
      </p:sp>
      <p:sp>
        <p:nvSpPr>
          <p:cNvPr id="224" name="Shape 224"/>
          <p:cNvSpPr txBox="1"/>
          <p:nvPr>
            <p:ph idx="2" type="body"/>
          </p:nvPr>
        </p:nvSpPr>
        <p:spPr>
          <a:xfrm>
            <a:off x="3750050" y="923875"/>
            <a:ext cx="2336100" cy="3416400"/>
          </a:xfrm>
          <a:prstGeom prst="rect">
            <a:avLst/>
          </a:prstGeom>
        </p:spPr>
        <p:txBody>
          <a:bodyPr anchorCtr="0" anchor="t" bIns="91425" lIns="91425" rIns="91425" wrap="square" tIns="91425">
            <a:noAutofit/>
          </a:bodyPr>
          <a:lstStyle/>
          <a:p>
            <a:pPr lvl="0" rtl="0">
              <a:lnSpc>
                <a:spcPct val="110795"/>
              </a:lnSpc>
              <a:spcBef>
                <a:spcPts val="0"/>
              </a:spcBef>
              <a:spcAft>
                <a:spcPts val="0"/>
              </a:spcAft>
              <a:buNone/>
            </a:pP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u_goto_home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Goto home request</a:t>
            </a:r>
            <a:r>
              <a:rPr lang="en" sz="600">
                <a:solidFill>
                  <a:srgbClr val="0000FF"/>
                </a:solidFill>
                <a:latin typeface="Ubuntu Mono"/>
                <a:ea typeface="Ubuntu Mono"/>
                <a:cs typeface="Ubuntu Mono"/>
                <a:sym typeface="Ubuntu Mono"/>
              </a:rPr>
              <a:t>" 1 debugMsg</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motion_active?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this covers both normal and pause 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EXECUTING?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MACHINE_FAULT dup </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&lt;&gt; land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MACHINE_FAULT </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 </a:t>
            </a:r>
            <a:r>
              <a:rPr b="1" lang="en" sz="600">
                <a:solidFill>
                  <a:srgbClr val="000080"/>
                </a:solidFill>
                <a:latin typeface="Ubuntu Mono"/>
                <a:ea typeface="Ubuntu Mono"/>
                <a:cs typeface="Ubuntu Mono"/>
                <a:sym typeface="Ubuntu Mono"/>
              </a:rPr>
              <a:t>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find_limits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else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mon? not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mon mon? not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goto_softhome0</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u_set_home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Set home request</a:t>
            </a:r>
            <a:r>
              <a:rPr lang="en" sz="600">
                <a:solidFill>
                  <a:srgbClr val="0000FF"/>
                </a:solidFill>
                <a:latin typeface="Ubuntu Mono"/>
                <a:ea typeface="Ubuntu Mono"/>
                <a:cs typeface="Ubuntu Mono"/>
                <a:sym typeface="Ubuntu Mono"/>
              </a:rPr>
              <a:t>" 1 debugMsg</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motion_active?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EXECUTING?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MACHINE_FAULT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chk_paused?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set_softhome0</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u_clr_home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Clear home request</a:t>
            </a:r>
            <a:r>
              <a:rPr lang="en" sz="600">
                <a:solidFill>
                  <a:srgbClr val="0000FF"/>
                </a:solidFill>
                <a:latin typeface="Ubuntu Mono"/>
                <a:ea typeface="Ubuntu Mono"/>
                <a:cs typeface="Ubuntu Mono"/>
                <a:sym typeface="Ubuntu Mono"/>
              </a:rPr>
              <a:t>" 1 debugMsg</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motion_active?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EXECUTING?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MACHINE_FAULT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chk_paused?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clr_home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p>
        </p:txBody>
      </p:sp>
      <p:sp>
        <p:nvSpPr>
          <p:cNvPr id="225" name="Shape 225"/>
          <p:cNvSpPr txBox="1"/>
          <p:nvPr/>
        </p:nvSpPr>
        <p:spPr>
          <a:xfrm>
            <a:off x="6172200" y="1295400"/>
            <a:ext cx="3000000" cy="3000000"/>
          </a:xfrm>
          <a:prstGeom prst="rect">
            <a:avLst/>
          </a:prstGeom>
          <a:noFill/>
          <a:ln>
            <a:noFill/>
          </a:ln>
        </p:spPr>
        <p:txBody>
          <a:bodyPr anchorCtr="0" anchor="ctr" bIns="91425" lIns="91425" rIns="91425" wrap="square" tIns="91425">
            <a:noAutofit/>
          </a:bodyPr>
          <a:lstStyle/>
          <a:p>
            <a:pPr lvl="0" rtl="0">
              <a:lnSpc>
                <a:spcPct val="110795"/>
              </a:lnSpc>
              <a:spcBef>
                <a:spcPts val="0"/>
              </a:spcBef>
              <a:buNone/>
            </a:pPr>
            <a:r>
              <a:rPr lang="en" sz="600">
                <a:solidFill>
                  <a:srgbClr val="333333"/>
                </a:solidFill>
                <a:latin typeface="Ubuntu Mono"/>
                <a:ea typeface="Ubuntu Mono"/>
                <a:cs typeface="Ubuntu Mono"/>
                <a:sym typeface="Ubuntu Mono"/>
              </a:rPr>
              <a:t>: u_park</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Park request</a:t>
            </a:r>
            <a:r>
              <a:rPr lang="en" sz="600">
                <a:solidFill>
                  <a:srgbClr val="0000FF"/>
                </a:solidFill>
                <a:latin typeface="Ubuntu Mono"/>
                <a:ea typeface="Ubuntu Mono"/>
                <a:cs typeface="Ubuntu Mono"/>
                <a:sym typeface="Ubuntu Mono"/>
              </a:rPr>
              <a:t>" 1 debugMsg</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motion_active?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EXECUTING?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MACHINE_FAULT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xchk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mon? not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mon mon? not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start_motion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slew_mode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CORE.PARK_OPTIONS program_park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force xy park</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end_motion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u_pointer_toggle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Toggle Pointer request</a:t>
            </a:r>
            <a:r>
              <a:rPr lang="en" sz="600">
                <a:solidFill>
                  <a:srgbClr val="0000FF"/>
                </a:solidFill>
                <a:latin typeface="Ubuntu Mono"/>
                <a:ea typeface="Ubuntu Mono"/>
                <a:cs typeface="Ubuntu Mono"/>
                <a:sym typeface="Ubuntu Mono"/>
              </a:rPr>
              <a:t>" 1 debugMsg</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EXECUTING?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:exit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laser_pointer_on?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laser_pointer_off </a:t>
            </a:r>
            <a:r>
              <a:rPr b="1" lang="en" sz="600">
                <a:solidFill>
                  <a:srgbClr val="000080"/>
                </a:solidFill>
                <a:latin typeface="Ubuntu Mono"/>
                <a:ea typeface="Ubuntu Mono"/>
                <a:cs typeface="Ubuntu Mono"/>
                <a:sym typeface="Ubuntu Mono"/>
              </a:rPr>
              <a:t>else</a:t>
            </a:r>
            <a:r>
              <a:rPr lang="en" sz="600">
                <a:solidFill>
                  <a:srgbClr val="333333"/>
                </a:solidFill>
                <a:latin typeface="Ubuntu Mono"/>
                <a:ea typeface="Ubuntu Mono"/>
                <a:cs typeface="Ubuntu Mono"/>
                <a:sym typeface="Ubuntu Mono"/>
              </a:rPr>
              <a:t> laser_pointer_on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u_cutgas_toggle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Toggle CutGas request</a:t>
            </a:r>
            <a:r>
              <a:rPr lang="en" sz="600">
                <a:solidFill>
                  <a:srgbClr val="0000FF"/>
                </a:solidFill>
                <a:latin typeface="Ubuntu Mono"/>
                <a:ea typeface="Ubuntu Mono"/>
                <a:cs typeface="Ubuntu Mono"/>
                <a:sym typeface="Ubuntu Mono"/>
              </a:rPr>
              <a:t>" 1 debugMsg</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CutGas?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CutGas_pff </a:t>
            </a:r>
            <a:r>
              <a:rPr b="1" lang="en" sz="600">
                <a:solidFill>
                  <a:srgbClr val="000080"/>
                </a:solidFill>
                <a:latin typeface="Ubuntu Mono"/>
                <a:ea typeface="Ubuntu Mono"/>
                <a:cs typeface="Ubuntu Mono"/>
                <a:sym typeface="Ubuntu Mono"/>
              </a:rPr>
              <a:t>else</a:t>
            </a:r>
            <a:r>
              <a:rPr lang="en" sz="600">
                <a:solidFill>
                  <a:srgbClr val="333333"/>
                </a:solidFill>
                <a:latin typeface="Ubuntu Mono"/>
                <a:ea typeface="Ubuntu Mono"/>
                <a:cs typeface="Ubuntu Mono"/>
                <a:sym typeface="Ubuntu Mono"/>
              </a:rPr>
              <a:t> CutGas_pn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u_pcegas_toggle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Toggle PceGas request</a:t>
            </a:r>
            <a:r>
              <a:rPr lang="en" sz="600">
                <a:solidFill>
                  <a:srgbClr val="0000FF"/>
                </a:solidFill>
                <a:latin typeface="Ubuntu Mono"/>
                <a:ea typeface="Ubuntu Mono"/>
                <a:cs typeface="Ubuntu Mono"/>
                <a:sym typeface="Ubuntu Mono"/>
              </a:rPr>
              <a:t>" 1 debugMsg</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PceGas?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PceGas_pff </a:t>
            </a:r>
            <a:r>
              <a:rPr b="1" lang="en" sz="600">
                <a:solidFill>
                  <a:srgbClr val="000080"/>
                </a:solidFill>
                <a:latin typeface="Ubuntu Mono"/>
                <a:ea typeface="Ubuntu Mono"/>
                <a:cs typeface="Ubuntu Mono"/>
                <a:sym typeface="Ubuntu Mono"/>
              </a:rPr>
              <a:t>else</a:t>
            </a:r>
            <a:r>
              <a:rPr lang="en" sz="600">
                <a:solidFill>
                  <a:srgbClr val="333333"/>
                </a:solidFill>
                <a:latin typeface="Ubuntu Mono"/>
                <a:ea typeface="Ubuntu Mono"/>
                <a:cs typeface="Ubuntu Mono"/>
                <a:sym typeface="Ubuntu Mono"/>
              </a:rPr>
              <a:t> PceGas_pn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008080"/>
                </a:solidFill>
                <a:latin typeface="Ubuntu Mono"/>
                <a:ea typeface="Ubuntu Mono"/>
                <a:cs typeface="Ubuntu Mono"/>
                <a:sym typeface="Ubuntu Mono"/>
              </a:rPr>
              <a:t>#TRACE_RESUME</a:t>
            </a:r>
          </a:p>
          <a:p>
            <a:pPr lvl="0" rtl="0">
              <a:lnSpc>
                <a:spcPct val="115000"/>
              </a:lnSpc>
              <a:spcBef>
                <a:spcPts val="0"/>
              </a:spcBef>
              <a:spcAft>
                <a:spcPts val="1600"/>
              </a:spcAft>
              <a:buNone/>
            </a:pPr>
            <a:r>
              <a:t/>
            </a:r>
            <a:endParaRPr>
              <a:solidFill>
                <a:schemeClr val="dk2"/>
              </a:solidFill>
            </a:endParaRPr>
          </a:p>
        </p:txBody>
      </p:sp>
      <p:sp>
        <p:nvSpPr>
          <p:cNvPr id="226" name="Shape 226"/>
          <p:cNvSpPr txBox="1"/>
          <p:nvPr/>
        </p:nvSpPr>
        <p:spPr>
          <a:xfrm>
            <a:off x="2295300" y="4371625"/>
            <a:ext cx="6775800" cy="734400"/>
          </a:xfrm>
          <a:prstGeom prst="rect">
            <a:avLst/>
          </a:prstGeom>
          <a:noFill/>
          <a:ln>
            <a:noFill/>
          </a:ln>
        </p:spPr>
        <p:txBody>
          <a:bodyPr anchorCtr="0" anchor="ctr" bIns="91425" lIns="91425" rIns="91425" wrap="square" tIns="91425">
            <a:noAutofit/>
          </a:bodyPr>
          <a:lstStyle/>
          <a:p>
            <a:pPr lvl="0" rtl="0">
              <a:spcBef>
                <a:spcPts val="0"/>
              </a:spcBef>
              <a:buNone/>
            </a:pPr>
            <a:r>
              <a:rPr i="1" lang="en" sz="4800">
                <a:solidFill>
                  <a:srgbClr val="999999"/>
                </a:solidFill>
                <a:latin typeface="Ubuntu Medium"/>
                <a:ea typeface="Ubuntu Medium"/>
                <a:cs typeface="Ubuntu Medium"/>
                <a:sym typeface="Ubuntu Medium"/>
              </a:rPr>
              <a:t>The “Nervous System”</a:t>
            </a:r>
          </a:p>
        </p:txBody>
      </p:sp>
      <p:sp>
        <p:nvSpPr>
          <p:cNvPr id="227" name="Shape 227"/>
          <p:cNvSpPr txBox="1"/>
          <p:nvPr/>
        </p:nvSpPr>
        <p:spPr>
          <a:xfrm>
            <a:off x="7993425" y="0"/>
            <a:ext cx="1150500" cy="7407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HMI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2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B3B3B3"/>
            </a:gs>
          </a:gsLst>
          <a:lin ang="5400012" scaled="0"/>
        </a:gradFill>
      </p:bgPr>
    </p:bg>
    <p:spTree>
      <p:nvGrpSpPr>
        <p:cNvPr id="231" name="Shape 231"/>
        <p:cNvGrpSpPr/>
        <p:nvPr/>
      </p:nvGrpSpPr>
      <p:grpSpPr>
        <a:xfrm>
          <a:off x="0" y="0"/>
          <a:ext cx="0" cy="0"/>
          <a:chOff x="0" y="0"/>
          <a:chExt cx="0" cy="0"/>
        </a:xfrm>
      </p:grpSpPr>
      <p:pic>
        <p:nvPicPr>
          <p:cNvPr descr="TogglePointerVytekHMI.PNG" id="232" name="Shape 232"/>
          <p:cNvPicPr preferRelativeResize="0"/>
          <p:nvPr/>
        </p:nvPicPr>
        <p:blipFill rotWithShape="1">
          <a:blip r:embed="rId3">
            <a:alphaModFix/>
          </a:blip>
          <a:srcRect b="35589" l="0" r="65339" t="6617"/>
          <a:stretch/>
        </p:blipFill>
        <p:spPr>
          <a:xfrm>
            <a:off x="2987275" y="847000"/>
            <a:ext cx="3169427" cy="2971351"/>
          </a:xfrm>
          <a:prstGeom prst="rect">
            <a:avLst/>
          </a:prstGeom>
          <a:noFill/>
          <a:ln>
            <a:noFill/>
          </a:ln>
        </p:spPr>
      </p:pic>
      <p:pic>
        <p:nvPicPr>
          <p:cNvPr descr="StatusPageVytekHMI.PNG" id="233" name="Shape 233"/>
          <p:cNvPicPr preferRelativeResize="0"/>
          <p:nvPr/>
        </p:nvPicPr>
        <p:blipFill rotWithShape="1">
          <a:blip r:embed="rId4">
            <a:alphaModFix/>
          </a:blip>
          <a:srcRect b="31898" l="0" r="66394" t="3279"/>
          <a:stretch/>
        </p:blipFill>
        <p:spPr>
          <a:xfrm>
            <a:off x="2987275" y="847000"/>
            <a:ext cx="3196723" cy="2971351"/>
          </a:xfrm>
          <a:prstGeom prst="rect">
            <a:avLst/>
          </a:prstGeom>
          <a:noFill/>
          <a:ln>
            <a:noFill/>
          </a:ln>
        </p:spPr>
      </p:pic>
      <p:pic>
        <p:nvPicPr>
          <p:cNvPr id="234" name="Shape 234"/>
          <p:cNvPicPr preferRelativeResize="0"/>
          <p:nvPr/>
        </p:nvPicPr>
        <p:blipFill rotWithShape="1">
          <a:blip r:embed="rId5">
            <a:alphaModFix/>
          </a:blip>
          <a:srcRect b="33901" l="0" r="66832" t="3847"/>
          <a:stretch/>
        </p:blipFill>
        <p:spPr>
          <a:xfrm>
            <a:off x="2987263" y="847000"/>
            <a:ext cx="3196748" cy="2971349"/>
          </a:xfrm>
          <a:prstGeom prst="rect">
            <a:avLst/>
          </a:prstGeom>
          <a:noFill/>
          <a:ln>
            <a:noFill/>
          </a:ln>
        </p:spPr>
      </p:pic>
      <p:sp>
        <p:nvSpPr>
          <p:cNvPr id="235" name="Shape 235"/>
          <p:cNvSpPr txBox="1"/>
          <p:nvPr/>
        </p:nvSpPr>
        <p:spPr>
          <a:xfrm>
            <a:off x="1980888" y="4241850"/>
            <a:ext cx="5182200" cy="734400"/>
          </a:xfrm>
          <a:prstGeom prst="rect">
            <a:avLst/>
          </a:prstGeom>
          <a:noFill/>
          <a:ln>
            <a:noFill/>
          </a:ln>
        </p:spPr>
        <p:txBody>
          <a:bodyPr anchorCtr="0" anchor="ctr" bIns="91425" lIns="91425" rIns="91425" wrap="square" tIns="91425">
            <a:noAutofit/>
          </a:bodyPr>
          <a:lstStyle/>
          <a:p>
            <a:pPr lvl="0" rtl="0">
              <a:spcBef>
                <a:spcPts val="0"/>
              </a:spcBef>
              <a:buNone/>
            </a:pPr>
            <a:r>
              <a:rPr i="1" lang="en" sz="4800">
                <a:solidFill>
                  <a:srgbClr val="999999"/>
                </a:solidFill>
                <a:latin typeface="Ubuntu Medium"/>
                <a:ea typeface="Ubuntu Medium"/>
                <a:cs typeface="Ubuntu Medium"/>
                <a:sym typeface="Ubuntu Medium"/>
              </a:rPr>
              <a:t>The Final Product</a:t>
            </a:r>
          </a:p>
        </p:txBody>
      </p:sp>
      <p:sp>
        <p:nvSpPr>
          <p:cNvPr id="236" name="Shape 236"/>
          <p:cNvSpPr txBox="1"/>
          <p:nvPr/>
        </p:nvSpPr>
        <p:spPr>
          <a:xfrm>
            <a:off x="7993425" y="0"/>
            <a:ext cx="1150500" cy="7407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HMI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242" name="Shape 24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ModifyingXML.PNG" id="243" name="Shape 243"/>
          <p:cNvPicPr preferRelativeResize="0"/>
          <p:nvPr/>
        </p:nvPicPr>
        <p:blipFill>
          <a:blip r:embed="rId3">
            <a:alphaModFix/>
          </a:blip>
          <a:stretch>
            <a:fillRect/>
          </a:stretch>
        </p:blipFill>
        <p:spPr>
          <a:xfrm>
            <a:off x="0" y="99307"/>
            <a:ext cx="9144000" cy="4944885"/>
          </a:xfrm>
          <a:prstGeom prst="rect">
            <a:avLst/>
          </a:prstGeom>
          <a:noFill/>
          <a:ln>
            <a:noFill/>
          </a:ln>
        </p:spPr>
      </p:pic>
      <p:sp>
        <p:nvSpPr>
          <p:cNvPr id="244" name="Shape 244"/>
          <p:cNvSpPr txBox="1"/>
          <p:nvPr/>
        </p:nvSpPr>
        <p:spPr>
          <a:xfrm>
            <a:off x="0" y="2704950"/>
            <a:ext cx="1980900" cy="22749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Modifying XMD files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p:nvPr/>
        </p:nvSpPr>
        <p:spPr>
          <a:xfrm>
            <a:off x="2725450" y="1448100"/>
            <a:ext cx="3442500" cy="1564200"/>
          </a:xfrm>
          <a:prstGeom prst="roundRect">
            <a:avLst>
              <a:gd fmla="val 16667" name="adj"/>
            </a:avLst>
          </a:prstGeom>
          <a:solidFill>
            <a:srgbClr val="0000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3600">
                <a:solidFill>
                  <a:srgbClr val="FFFFFF"/>
                </a:solidFill>
                <a:latin typeface="Ubuntu Mono"/>
                <a:ea typeface="Ubuntu Mono"/>
                <a:cs typeface="Ubuntu Mono"/>
                <a:sym typeface="Ubuntu Mono"/>
              </a:rPr>
              <a:t>Code Snippet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3" name="Shape 253"/>
        <p:cNvGrpSpPr/>
        <p:nvPr/>
      </p:nvGrpSpPr>
      <p:grpSpPr>
        <a:xfrm>
          <a:off x="0" y="0"/>
          <a:ext cx="0" cy="0"/>
          <a:chOff x="0" y="0"/>
          <a:chExt cx="0" cy="0"/>
        </a:xfrm>
      </p:grpSpPr>
      <p:sp>
        <p:nvSpPr>
          <p:cNvPr id="254" name="Shape 254"/>
          <p:cNvSpPr txBox="1"/>
          <p:nvPr>
            <p:ph type="title"/>
          </p:nvPr>
        </p:nvSpPr>
        <p:spPr>
          <a:xfrm>
            <a:off x="311700" y="322075"/>
            <a:ext cx="8520600" cy="572700"/>
          </a:xfrm>
          <a:prstGeom prst="rect">
            <a:avLst/>
          </a:prstGeom>
        </p:spPr>
        <p:txBody>
          <a:bodyPr anchorCtr="0" anchor="t" bIns="91425" lIns="91425" rIns="91425" wrap="square" tIns="91425">
            <a:noAutofit/>
          </a:bodyPr>
          <a:lstStyle/>
          <a:p>
            <a:pPr lvl="0">
              <a:spcBef>
                <a:spcPts val="0"/>
              </a:spcBef>
              <a:buNone/>
            </a:pPr>
            <a:r>
              <a:rPr lang="en">
                <a:latin typeface="Ubuntu Mono"/>
                <a:ea typeface="Ubuntu Mono"/>
                <a:cs typeface="Ubuntu Mono"/>
                <a:sym typeface="Ubuntu Mono"/>
              </a:rPr>
              <a:t>XMD Files </a:t>
            </a:r>
            <a:r>
              <a:rPr lang="en" sz="2400">
                <a:latin typeface="Ubuntu Mono"/>
                <a:ea typeface="Ubuntu Mono"/>
                <a:cs typeface="Ubuntu Mono"/>
                <a:sym typeface="Ubuntu Mono"/>
              </a:rPr>
              <a:t>(i.e. Materials Library, Processes Info)</a:t>
            </a:r>
          </a:p>
        </p:txBody>
      </p:sp>
      <p:sp>
        <p:nvSpPr>
          <p:cNvPr id="255" name="Shape 255"/>
          <p:cNvSpPr txBox="1"/>
          <p:nvPr>
            <p:ph idx="1" type="body"/>
          </p:nvPr>
        </p:nvSpPr>
        <p:spPr>
          <a:xfrm>
            <a:off x="0" y="894775"/>
            <a:ext cx="9112200" cy="3586200"/>
          </a:xfrm>
          <a:prstGeom prst="rect">
            <a:avLst/>
          </a:prstGeom>
          <a:ln>
            <a:noFill/>
          </a:ln>
        </p:spPr>
        <p:txBody>
          <a:bodyPr anchorCtr="0" anchor="t" bIns="91425" lIns="91425" rIns="91425" wrap="square" tIns="91425">
            <a:noAutofit/>
          </a:bodyPr>
          <a:lstStyle/>
          <a:p>
            <a:pPr lvl="0" rtl="0">
              <a:lnSpc>
                <a:spcPct val="100000"/>
              </a:lnSpc>
              <a:spcBef>
                <a:spcPts val="0"/>
              </a:spcBef>
              <a:spcAft>
                <a:spcPts val="0"/>
              </a:spcAft>
              <a:buClr>
                <a:schemeClr val="dk1"/>
              </a:buClr>
              <a:buSzPct val="183333"/>
              <a:buFont typeface="Arial"/>
              <a:buNone/>
            </a:pPr>
            <a:r>
              <a:rPr b="1" lang="en" sz="600">
                <a:solidFill>
                  <a:srgbClr val="000080"/>
                </a:solidFill>
                <a:latin typeface="Ubuntu Mono"/>
                <a:ea typeface="Ubuntu Mono"/>
                <a:cs typeface="Ubuntu Mono"/>
                <a:sym typeface="Ubuntu Mono"/>
              </a:rPr>
              <a:t>&lt;ETCXML</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version=</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SavedBy=</a:t>
            </a:r>
            <a:r>
              <a:rPr lang="en" sz="600">
                <a:solidFill>
                  <a:srgbClr val="0000FF"/>
                </a:solidFill>
                <a:latin typeface="Ubuntu Mono"/>
                <a:ea typeface="Ubuntu Mono"/>
                <a:cs typeface="Ubuntu Mono"/>
                <a:sym typeface="Ubuntu Mono"/>
              </a:rPr>
              <a:t>"C:\\Program Files (x86)\\Coreo Suite for ExtraTech\\ETCXMLUI.exe"</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Time=</a:t>
            </a:r>
            <a:r>
              <a:rPr lang="en" sz="600">
                <a:solidFill>
                  <a:srgbClr val="0000FF"/>
                </a:solidFill>
                <a:latin typeface="Ubuntu Mono"/>
                <a:ea typeface="Ubuntu Mono"/>
                <a:cs typeface="Ubuntu Mono"/>
                <a:sym typeface="Ubuntu Mono"/>
              </a:rPr>
              <a:t>"7/12/2017 11:34:51"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NodeCount=</a:t>
            </a:r>
            <a:r>
              <a:rPr lang="en" sz="600">
                <a:solidFill>
                  <a:srgbClr val="0000FF"/>
                </a:solidFill>
                <a:latin typeface="Ubuntu Mono"/>
                <a:ea typeface="Ubuntu Mono"/>
                <a:cs typeface="Ubuntu Mono"/>
                <a:sym typeface="Ubuntu Mono"/>
              </a:rPr>
              <a:t>"265"</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b="1" lang="en" sz="600">
                <a:solidFill>
                  <a:srgbClr val="000080"/>
                </a:solidFill>
                <a:latin typeface="Ubuntu Mono"/>
                <a:ea typeface="Ubuntu Mono"/>
                <a:cs typeface="Ubuntu Mono"/>
                <a:sym typeface="Ubuntu Mono"/>
              </a:rPr>
              <a:t>&lt;ETC_Document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"MaterialLibrary"</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g_ZAlias=</a:t>
            </a:r>
            <a:r>
              <a:rPr lang="en" sz="600">
                <a:solidFill>
                  <a:srgbClr val="0000FF"/>
                </a:solidFill>
                <a:latin typeface="Ubuntu Mono"/>
                <a:ea typeface="Ubuntu Mono"/>
                <a:cs typeface="Ubuntu Mono"/>
                <a:sym typeface="Ubuntu Mono"/>
              </a:rPr>
              <a:t>"Cut Through=100%"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g_ScribeFeed=</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g_KnifePref=</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g_JC_Toolpath_CAD_Files=</a:t>
            </a:r>
            <a:r>
              <a:rPr lang="en" sz="600">
                <a:solidFill>
                  <a:srgbClr val="0000FF"/>
                </a:solidFill>
                <a:latin typeface="Ubuntu Mono"/>
                <a:ea typeface="Ubuntu Mono"/>
                <a:cs typeface="Ubuntu Mono"/>
                <a:sym typeface="Ubuntu Mono"/>
              </a:rPr>
              <a:t>"0"</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&lt;MaterialGroup</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"Acrylic (air-fast)"</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&lt;Material</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"0.125 (1/8) in"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g_Thickness=</a:t>
            </a:r>
            <a:r>
              <a:rPr lang="en" sz="600">
                <a:solidFill>
                  <a:srgbClr val="0000FF"/>
                </a:solidFill>
                <a:latin typeface="Ubuntu Mono"/>
                <a:ea typeface="Ubuntu Mono"/>
                <a:cs typeface="Ubuntu Mono"/>
                <a:sym typeface="Ubuntu Mono"/>
              </a:rPr>
              <a:t>"0.125"</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g_Fudge=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g_Flags=</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g_MaterialCutOut=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g_TrackRemnant=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g_RemnantX=</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g_RemnantY=</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g_RemnantCutTool=</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g_DisableNest=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g_MovePartsToOrigin=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g_RandomNest=</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g_GroupNest=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g_ArrayNest=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g_ChainCut=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g_CanMoveStartPoint=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g_CommonLineCut=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g_CmnLinePairOnly=</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g_NestToDefaultSheet=</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g_Clearence=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g_RotationStep=</a:t>
            </a:r>
            <a:r>
              <a:rPr lang="en" sz="600">
                <a:solidFill>
                  <a:srgbClr val="0000FF"/>
                </a:solidFill>
                <a:latin typeface="Ubuntu Mono"/>
                <a:ea typeface="Ubuntu Mono"/>
                <a:cs typeface="Ubuntu Mono"/>
                <a:sym typeface="Ubuntu Mono"/>
              </a:rPr>
              <a:t>"180"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g_CanFlip=</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g_MaxTilt=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g_NestResolution=</a:t>
            </a:r>
            <a:r>
              <a:rPr lang="en" sz="600">
                <a:solidFill>
                  <a:srgbClr val="0000FF"/>
                </a:solidFill>
                <a:latin typeface="Ubuntu Mono"/>
                <a:ea typeface="Ubuntu Mono"/>
                <a:cs typeface="Ubuntu Mono"/>
                <a:sym typeface="Ubuntu Mono"/>
              </a:rPr>
              <a:t>"0.44"</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g_XSpanPenalty=</a:t>
            </a:r>
            <a:r>
              <a:rPr lang="en" sz="600">
                <a:solidFill>
                  <a:srgbClr val="0000FF"/>
                </a:solidFill>
                <a:latin typeface="Ubuntu Mono"/>
                <a:ea typeface="Ubuntu Mono"/>
                <a:cs typeface="Ubuntu Mono"/>
                <a:sym typeface="Ubuntu Mono"/>
              </a:rPr>
              <a:t>"400"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g_YSpanPenalty=</a:t>
            </a:r>
            <a:r>
              <a:rPr lang="en" sz="600">
                <a:solidFill>
                  <a:srgbClr val="0000FF"/>
                </a:solidFill>
                <a:latin typeface="Ubuntu Mono"/>
                <a:ea typeface="Ubuntu Mono"/>
                <a:cs typeface="Ubuntu Mono"/>
                <a:sym typeface="Ubuntu Mono"/>
              </a:rPr>
              <a:t>"100"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g_AutoNestFillDirection=</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g_DegradedAreaSeverity=</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g_SheetPriorityFactor=</a:t>
            </a:r>
            <a:r>
              <a:rPr lang="en" sz="600">
                <a:solidFill>
                  <a:srgbClr val="0000FF"/>
                </a:solidFill>
                <a:latin typeface="Ubuntu Mono"/>
                <a:ea typeface="Ubuntu Mono"/>
                <a:cs typeface="Ubuntu Mono"/>
                <a:sym typeface="Ubuntu Mono"/>
              </a:rPr>
              <a:t>"100"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g_StartPointFactor=</a:t>
            </a:r>
            <a:r>
              <a:rPr lang="en" sz="600">
                <a:solidFill>
                  <a:srgbClr val="0000FF"/>
                </a:solidFill>
                <a:latin typeface="Ubuntu Mono"/>
                <a:ea typeface="Ubuntu Mono"/>
                <a:cs typeface="Ubuntu Mono"/>
                <a:sym typeface="Ubuntu Mono"/>
              </a:rPr>
              <a:t>"800"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g_StartPointParam=</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g_ProcessOrder=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g_PocketType=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g_PocketOverlap=</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g_PocketConnectionLen=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g_ThresholdArea=</a:t>
            </a:r>
            <a:r>
              <a:rPr lang="en" sz="600">
                <a:solidFill>
                  <a:srgbClr val="0000FF"/>
                </a:solidFill>
                <a:latin typeface="Ubuntu Mono"/>
                <a:ea typeface="Ubuntu Mono"/>
                <a:cs typeface="Ubuntu Mono"/>
                <a:sym typeface="Ubuntu Mono"/>
              </a:rPr>
              <a:t>"100"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g_Tab=</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g_TriangularTab=</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g_TabMaxDist=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g_TabMinDist=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g_TabCount=</a:t>
            </a:r>
            <a:r>
              <a:rPr lang="en" sz="600">
                <a:solidFill>
                  <a:srgbClr val="0000FF"/>
                </a:solidFill>
                <a:latin typeface="Ubuntu Mono"/>
                <a:ea typeface="Ubuntu Mono"/>
                <a:cs typeface="Ubuntu Mono"/>
                <a:sym typeface="Ubuntu Mono"/>
              </a:rPr>
              <a:t>"4"</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g_TabHeight=</a:t>
            </a:r>
            <a:r>
              <a:rPr lang="en" sz="600">
                <a:solidFill>
                  <a:srgbClr val="0000FF"/>
                </a:solidFill>
                <a:latin typeface="Ubuntu Mono"/>
                <a:ea typeface="Ubuntu Mono"/>
                <a:cs typeface="Ubuntu Mono"/>
                <a:sym typeface="Ubuntu Mono"/>
              </a:rPr>
              <a:t>"0.2"</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g_TabWidth=</a:t>
            </a:r>
            <a:r>
              <a:rPr lang="en" sz="600">
                <a:solidFill>
                  <a:srgbClr val="0000FF"/>
                </a:solidFill>
                <a:latin typeface="Ubuntu Mono"/>
                <a:ea typeface="Ubuntu Mono"/>
                <a:cs typeface="Ubuntu Mono"/>
                <a:sym typeface="Ubuntu Mono"/>
              </a:rPr>
              <a:t>"0.2"</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g_TabClearance=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g_DoOnionSkin=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g_OnionSkinThickness=</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g_OninSkinOnlyOuter=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g_OninSkinOnlySmallParts=</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g_DrainZMin=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g_DrainZMax=</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g_CmnLineMinLen=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g_ChainWidth=</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g_ChainMaxLen=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g_ZAlias=</a:t>
            </a:r>
            <a:r>
              <a:rPr lang="en" sz="600">
                <a:solidFill>
                  <a:srgbClr val="0000FF"/>
                </a:solidFill>
                <a:latin typeface="Ubuntu Mono"/>
                <a:ea typeface="Ubuntu Mono"/>
                <a:cs typeface="Ubuntu Mono"/>
                <a:sym typeface="Ubuntu Mono"/>
              </a:rPr>
              <a:t>""</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&lt;Processes&gt;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&lt;Head</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"Laser"</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&lt;Process</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"Cut"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g_ToolType=</a:t>
            </a:r>
            <a:r>
              <a:rPr lang="en" sz="600">
                <a:solidFill>
                  <a:srgbClr val="0000FF"/>
                </a:solidFill>
                <a:latin typeface="Ubuntu Mono"/>
                <a:ea typeface="Ubuntu Mono"/>
                <a:cs typeface="Ubuntu Mono"/>
                <a:sym typeface="Ubuntu Mono"/>
              </a:rPr>
              <a:t>"1052672"</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g_Flags=</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g_Diameter=</a:t>
            </a:r>
            <a:r>
              <a:rPr lang="en" sz="600">
                <a:solidFill>
                  <a:srgbClr val="0000FF"/>
                </a:solidFill>
                <a:latin typeface="Ubuntu Mono"/>
                <a:ea typeface="Ubuntu Mono"/>
                <a:cs typeface="Ubuntu Mono"/>
                <a:sym typeface="Ubuntu Mono"/>
              </a:rPr>
              <a:t>"0.01"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g_Slot=</a:t>
            </a:r>
            <a:r>
              <a:rPr lang="en" sz="600">
                <a:solidFill>
                  <a:srgbClr val="0000FF"/>
                </a:solidFill>
                <a:latin typeface="Ubuntu Mono"/>
                <a:ea typeface="Ubuntu Mono"/>
                <a:cs typeface="Ubuntu Mono"/>
                <a:sym typeface="Ubuntu Mono"/>
              </a:rPr>
              <a:t>"61"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g_Dwell=</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g_Power=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g_IsMiscTool=</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g_IsMarker=</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g_Raster=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g_LeadIn=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g_LeadInParam=</a:t>
            </a:r>
            <a:r>
              <a:rPr lang="en" sz="600">
                <a:solidFill>
                  <a:srgbClr val="0000FF"/>
                </a:solidFill>
                <a:latin typeface="Ubuntu Mono"/>
                <a:ea typeface="Ubuntu Mono"/>
                <a:cs typeface="Ubuntu Mono"/>
                <a:sym typeface="Ubuntu Mono"/>
              </a:rPr>
              <a:t>"0.05"</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g_LeadInParam2=</a:t>
            </a:r>
            <a:r>
              <a:rPr lang="en" sz="600">
                <a:solidFill>
                  <a:srgbClr val="0000FF"/>
                </a:solidFill>
                <a:latin typeface="Ubuntu Mono"/>
                <a:ea typeface="Ubuntu Mono"/>
                <a:cs typeface="Ubuntu Mono"/>
                <a:sym typeface="Ubuntu Mono"/>
              </a:rPr>
              <a:t>"90"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g_LeadOut=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g_LeadOutParam=</a:t>
            </a:r>
            <a:r>
              <a:rPr lang="en" sz="600">
                <a:solidFill>
                  <a:srgbClr val="0000FF"/>
                </a:solidFill>
                <a:latin typeface="Ubuntu Mono"/>
                <a:ea typeface="Ubuntu Mono"/>
                <a:cs typeface="Ubuntu Mono"/>
                <a:sym typeface="Ubuntu Mono"/>
              </a:rPr>
              <a:t>"0.02"</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g_LeadOutParam2=</a:t>
            </a:r>
            <a:r>
              <a:rPr lang="en" sz="600">
                <a:solidFill>
                  <a:srgbClr val="0000FF"/>
                </a:solidFill>
                <a:latin typeface="Ubuntu Mono"/>
                <a:ea typeface="Ubuntu Mono"/>
                <a:cs typeface="Ubuntu Mono"/>
                <a:sym typeface="Ubuntu Mono"/>
              </a:rPr>
              <a:t>"90"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g_XYFeedFullLoad=</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g_RollCorners=</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g_StartOnCorner=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g_StartOnLongEdge=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g_StartStraight=</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g_LeadOutOnlyOuter=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g_StopShort=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g_StopShortOnlyExterior=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g_StopShortLen=</a:t>
            </a:r>
            <a:r>
              <a:rPr lang="en" sz="600">
                <a:solidFill>
                  <a:srgbClr val="0000FF"/>
                </a:solidFill>
                <a:latin typeface="Ubuntu Mono"/>
                <a:ea typeface="Ubuntu Mono"/>
                <a:cs typeface="Ubuntu Mono"/>
                <a:sym typeface="Ubuntu Mono"/>
              </a:rPr>
              <a:t>"0.02"</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g_TorchSuspend=</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g_TorchSuspendLen=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MarkerGroup=</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L_VPOWER=</a:t>
            </a:r>
            <a:r>
              <a:rPr lang="en" sz="600">
                <a:solidFill>
                  <a:srgbClr val="0000FF"/>
                </a:solidFill>
                <a:latin typeface="Ubuntu Mono"/>
                <a:ea typeface="Ubuntu Mono"/>
                <a:cs typeface="Ubuntu Mono"/>
                <a:sym typeface="Ubuntu Mono"/>
              </a:rPr>
              <a:t>"50"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L_VSPEED=</a:t>
            </a:r>
            <a:r>
              <a:rPr lang="en" sz="600">
                <a:solidFill>
                  <a:srgbClr val="0000FF"/>
                </a:solidFill>
                <a:latin typeface="Ubuntu Mono"/>
                <a:ea typeface="Ubuntu Mono"/>
                <a:cs typeface="Ubuntu Mono"/>
                <a:sym typeface="Ubuntu Mono"/>
              </a:rPr>
              <a:t>"30"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L_VACCEL_MODE=</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L_VFREQUENCY=</a:t>
            </a:r>
            <a:r>
              <a:rPr lang="en" sz="600">
                <a:solidFill>
                  <a:srgbClr val="0000FF"/>
                </a:solidFill>
                <a:latin typeface="Ubuntu Mono"/>
                <a:ea typeface="Ubuntu Mono"/>
                <a:cs typeface="Ubuntu Mono"/>
                <a:sym typeface="Ubuntu Mono"/>
              </a:rPr>
              <a:t>"8"</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L_VPOWER_MIN=</a:t>
            </a:r>
            <a:r>
              <a:rPr lang="en" sz="600">
                <a:solidFill>
                  <a:srgbClr val="0000FF"/>
                </a:solidFill>
                <a:latin typeface="Ubuntu Mono"/>
                <a:ea typeface="Ubuntu Mono"/>
                <a:cs typeface="Ubuntu Mono"/>
                <a:sym typeface="Ubuntu Mono"/>
              </a:rPr>
              <a:t>"10"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L_CUT_HEIGHT=</a:t>
            </a:r>
            <a:r>
              <a:rPr lang="en" sz="600">
                <a:solidFill>
                  <a:srgbClr val="0000FF"/>
                </a:solidFill>
                <a:latin typeface="Ubuntu Mono"/>
                <a:ea typeface="Ubuntu Mono"/>
                <a:cs typeface="Ubuntu Mono"/>
                <a:sym typeface="Ubuntu Mono"/>
              </a:rPr>
              <a:t>".020"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L_FOCUS_LENS=</a:t>
            </a:r>
            <a:r>
              <a:rPr lang="en" sz="600">
                <a:solidFill>
                  <a:srgbClr val="0000FF"/>
                </a:solidFill>
                <a:latin typeface="Ubuntu Mono"/>
                <a:ea typeface="Ubuntu Mono"/>
                <a:cs typeface="Ubuntu Mono"/>
                <a:sym typeface="Ubuntu Mono"/>
              </a:rPr>
              <a:t>"1=5.0"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L_FOCUS_OFFSET=</a:t>
            </a:r>
            <a:r>
              <a:rPr lang="en" sz="600">
                <a:solidFill>
                  <a:srgbClr val="0000FF"/>
                </a:solidFill>
                <a:latin typeface="Ubuntu Mono"/>
                <a:ea typeface="Ubuntu Mono"/>
                <a:cs typeface="Ubuntu Mono"/>
                <a:sym typeface="Ubuntu Mono"/>
              </a:rPr>
              <a:t>"0.000"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L_LIFT_HEIGHT=</a:t>
            </a:r>
            <a:r>
              <a:rPr lang="en" sz="600">
                <a:solidFill>
                  <a:srgbClr val="0000FF"/>
                </a:solidFill>
                <a:latin typeface="Ubuntu Mono"/>
                <a:ea typeface="Ubuntu Mono"/>
                <a:cs typeface="Ubuntu Mono"/>
                <a:sym typeface="Ubuntu Mono"/>
              </a:rPr>
              <a:t>".125"</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L_USE_CHS=</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L_USE_POWER_RAMPING=</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L_CGAS_TYPE=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L_CGAS_DELAY=</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L_CGAS_PRESSURE=</a:t>
            </a:r>
            <a:r>
              <a:rPr lang="en" sz="600">
                <a:solidFill>
                  <a:srgbClr val="0000FF"/>
                </a:solidFill>
                <a:latin typeface="Ubuntu Mono"/>
                <a:ea typeface="Ubuntu Mono"/>
                <a:cs typeface="Ubuntu Mono"/>
                <a:sym typeface="Ubuntu Mono"/>
              </a:rPr>
              <a:t>"15"</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L_ENABLE_PIERCE=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L_PCE_POWER=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L_PCE_FREQ=</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L_PCE_PDURATION=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L_PCE_HEIGHT=</a:t>
            </a:r>
            <a:r>
              <a:rPr lang="en" sz="600">
                <a:solidFill>
                  <a:srgbClr val="0000FF"/>
                </a:solidFill>
                <a:latin typeface="Ubuntu Mono"/>
                <a:ea typeface="Ubuntu Mono"/>
                <a:cs typeface="Ubuntu Mono"/>
                <a:sym typeface="Ubuntu Mono"/>
              </a:rPr>
              <a:t>"0.000"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L_PGAS_DELAY=</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L_PGAS_PRESSURE=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L_ROTARY_DIA=</a:t>
            </a:r>
            <a:r>
              <a:rPr lang="en" sz="600">
                <a:solidFill>
                  <a:srgbClr val="0000FF"/>
                </a:solidFill>
                <a:latin typeface="Ubuntu Mono"/>
                <a:ea typeface="Ubuntu Mono"/>
                <a:cs typeface="Ubuntu Mono"/>
                <a:sym typeface="Ubuntu Mono"/>
              </a:rPr>
              <a:t>"6.0"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L_PAUSE_FLAG=</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L_DRILL_FREQUENCY=</a:t>
            </a:r>
            <a:r>
              <a:rPr lang="en" sz="600">
                <a:solidFill>
                  <a:srgbClr val="0000FF"/>
                </a:solidFill>
                <a:latin typeface="Ubuntu Mono"/>
                <a:ea typeface="Ubuntu Mono"/>
                <a:cs typeface="Ubuntu Mono"/>
                <a:sym typeface="Ubuntu Mono"/>
              </a:rPr>
              <a:t>"8"</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L_NOZZLE_TYPE=</a:t>
            </a:r>
            <a:r>
              <a:rPr lang="en" sz="600">
                <a:solidFill>
                  <a:srgbClr val="0000FF"/>
                </a:solidFill>
                <a:latin typeface="Ubuntu Mono"/>
                <a:ea typeface="Ubuntu Mono"/>
                <a:cs typeface="Ubuntu Mono"/>
                <a:sym typeface="Ubuntu Mono"/>
              </a:rPr>
              <a:t>"6"</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g_ToolNumber=</a:t>
            </a:r>
            <a:r>
              <a:rPr lang="en" sz="600">
                <a:solidFill>
                  <a:srgbClr val="0000FF"/>
                </a:solidFill>
                <a:latin typeface="Ubuntu Mono"/>
                <a:ea typeface="Ubuntu Mono"/>
                <a:cs typeface="Ubuntu Mono"/>
                <a:sym typeface="Ubuntu Mono"/>
              </a:rPr>
              <a:t>"61"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e_PDTime=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e_PUTime=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e_CostPerPD=</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e_CostPerMinute=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&lt;Process</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"Vision"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g_ToolType=</a:t>
            </a:r>
            <a:r>
              <a:rPr lang="en" sz="600">
                <a:solidFill>
                  <a:srgbClr val="0000FF"/>
                </a:solidFill>
                <a:latin typeface="Ubuntu Mono"/>
                <a:ea typeface="Ubuntu Mono"/>
                <a:cs typeface="Ubuntu Mono"/>
                <a:sym typeface="Ubuntu Mono"/>
              </a:rPr>
              <a:t>"5246976"</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g_Flags=</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g_Diameter=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g_Slot=</a:t>
            </a:r>
            <a:r>
              <a:rPr lang="en" sz="600">
                <a:solidFill>
                  <a:srgbClr val="0000FF"/>
                </a:solidFill>
                <a:latin typeface="Ubuntu Mono"/>
                <a:ea typeface="Ubuntu Mono"/>
                <a:cs typeface="Ubuntu Mono"/>
                <a:sym typeface="Ubuntu Mono"/>
              </a:rPr>
              <a:t>"99"</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g_Dwell=</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g_Power=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g_IsMiscTool=</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g_IsMarker=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g_Raster=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g_LeadIn=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g_LeadInParam=</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g_LeadInParam2=</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g_LeadOut=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g_LeadOutParam=</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g_LeadOutParam2=</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g_XYFeedFullLoad=</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g_RollCorners=</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g_StartOnCorner=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g_StartOnLongEdge=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g_StartStraight=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g_LeadOutOnlyOuter=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g_StopShort=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g_StopShortOnlyExterior=</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g_StopShortLen=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g_TorchSuspend=</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g_TorchSuspendLen=</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MarkerGroup=</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&lt;/Head&gt;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&lt;/Processes&gt;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&lt;Sheets&gt;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&lt;Sheet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"_DefaultSheet"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g_Width=</a:t>
            </a:r>
            <a:r>
              <a:rPr lang="en" sz="600">
                <a:solidFill>
                  <a:srgbClr val="0000FF"/>
                </a:solidFill>
                <a:latin typeface="Ubuntu Mono"/>
                <a:ea typeface="Ubuntu Mono"/>
                <a:cs typeface="Ubuntu Mono"/>
                <a:sym typeface="Ubuntu Mono"/>
              </a:rPr>
              <a:t>"48"</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g_Height=</a:t>
            </a:r>
            <a:r>
              <a:rPr lang="en" sz="600">
                <a:solidFill>
                  <a:srgbClr val="0000FF"/>
                </a:solidFill>
                <a:latin typeface="Ubuntu Mono"/>
                <a:ea typeface="Ubuntu Mono"/>
                <a:cs typeface="Ubuntu Mono"/>
                <a:sym typeface="Ubuntu Mono"/>
              </a:rPr>
              <a:t>"48"</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g_Inventory=</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g_EdgeClearance=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g_Priority=</a:t>
            </a:r>
            <a:r>
              <a:rPr lang="en" sz="600">
                <a:solidFill>
                  <a:srgbClr val="0000FF"/>
                </a:solidFill>
                <a:latin typeface="Ubuntu Mono"/>
                <a:ea typeface="Ubuntu Mono"/>
                <a:cs typeface="Ubuntu Mono"/>
                <a:sym typeface="Ubuntu Mono"/>
              </a:rPr>
              <a:t>"50"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g_Flags=</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g_Cost=</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g_LoadTime=</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g_Flags_Ex=</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g_Param1=</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g_Param2=</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&lt;/Sheets&gt;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&lt;/Material&gt;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&lt;/MaterialGroup&gt;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&lt;Attrib_Value_Ranges&gt;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&lt;Attrib_Value_Range</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"g_Diameter"</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Value=</a:t>
            </a:r>
            <a:r>
              <a:rPr lang="en" sz="600">
                <a:solidFill>
                  <a:srgbClr val="0000FF"/>
                </a:solidFill>
                <a:latin typeface="Ubuntu Mono"/>
                <a:ea typeface="Ubuntu Mono"/>
                <a:cs typeface="Ubuntu Mono"/>
                <a:sym typeface="Ubuntu Mono"/>
              </a:rPr>
              <a:t>"0|0.05"</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ValueDescription=</a:t>
            </a:r>
            <a:r>
              <a:rPr lang="en" sz="600">
                <a:solidFill>
                  <a:srgbClr val="0000FF"/>
                </a:solidFill>
                <a:latin typeface="Ubuntu Mono"/>
                <a:ea typeface="Ubuntu Mono"/>
                <a:cs typeface="Ubuntu Mono"/>
                <a:sym typeface="Ubuntu Mono"/>
              </a:rPr>
              <a:t>"0 TO 0.05"</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Type=</a:t>
            </a:r>
            <a:r>
              <a:rPr lang="en" sz="600">
                <a:solidFill>
                  <a:srgbClr val="0000FF"/>
                </a:solidFill>
                <a:latin typeface="Ubuntu Mono"/>
                <a:ea typeface="Ubuntu Mono"/>
                <a:cs typeface="Ubuntu Mono"/>
                <a:sym typeface="Ubuntu Mono"/>
              </a:rPr>
              <a:t>"F"</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TypeDescription=</a:t>
            </a:r>
            <a:r>
              <a:rPr lang="en" sz="600">
                <a:solidFill>
                  <a:srgbClr val="0000FF"/>
                </a:solidFill>
                <a:latin typeface="Ubuntu Mono"/>
                <a:ea typeface="Ubuntu Mono"/>
                <a:cs typeface="Ubuntu Mono"/>
                <a:sym typeface="Ubuntu Mono"/>
              </a:rPr>
              <a:t>"*Laser Spot Size"</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Unit=</a:t>
            </a:r>
            <a:r>
              <a:rPr lang="en" sz="600">
                <a:solidFill>
                  <a:srgbClr val="0000FF"/>
                </a:solidFill>
                <a:latin typeface="Ubuntu Mono"/>
                <a:ea typeface="Ubuntu Mono"/>
                <a:cs typeface="Ubuntu Mono"/>
                <a:sym typeface="Ubuntu Mono"/>
              </a:rPr>
              <a:t>"F"</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ID=</a:t>
            </a:r>
            <a:r>
              <a:rPr lang="en" sz="600">
                <a:solidFill>
                  <a:srgbClr val="0000FF"/>
                </a:solidFill>
                <a:latin typeface="Ubuntu Mono"/>
                <a:ea typeface="Ubuntu Mono"/>
                <a:cs typeface="Ubuntu Mono"/>
                <a:sym typeface="Ubuntu Mono"/>
              </a:rPr>
              <a:t>"601"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Head=</a:t>
            </a:r>
            <a:r>
              <a:rPr lang="en" sz="600">
                <a:solidFill>
                  <a:srgbClr val="0000FF"/>
                </a:solidFill>
                <a:latin typeface="Ubuntu Mono"/>
                <a:ea typeface="Ubuntu Mono"/>
                <a:cs typeface="Ubuntu Mono"/>
                <a:sym typeface="Ubuntu Mono"/>
              </a:rPr>
              <a:t>"Head_10"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Details=</a:t>
            </a:r>
            <a:r>
              <a:rPr lang="en" sz="600">
                <a:solidFill>
                  <a:srgbClr val="0000FF"/>
                </a:solidFill>
                <a:latin typeface="Ubuntu Mono"/>
                <a:ea typeface="Ubuntu Mono"/>
                <a:cs typeface="Ubuntu Mono"/>
                <a:sym typeface="Ubuntu Mono"/>
              </a:rPr>
              <a:t>"Spot size of laser."</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Category=</a:t>
            </a:r>
            <a:r>
              <a:rPr lang="en" sz="600">
                <a:solidFill>
                  <a:srgbClr val="0000FF"/>
                </a:solidFill>
                <a:latin typeface="Ubuntu Mono"/>
                <a:ea typeface="Ubuntu Mono"/>
                <a:cs typeface="Ubuntu Mono"/>
                <a:sym typeface="Ubuntu Mono"/>
              </a:rPr>
              <a:t>"CAD Toolpath"</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&lt;Attrib_Value_Range</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"g_ToolNumber"</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Value=</a:t>
            </a:r>
            <a:r>
              <a:rPr lang="en" sz="600">
                <a:solidFill>
                  <a:srgbClr val="0000FF"/>
                </a:solidFill>
                <a:latin typeface="Ubuntu Mono"/>
                <a:ea typeface="Ubuntu Mono"/>
                <a:cs typeface="Ubuntu Mono"/>
                <a:sym typeface="Ubuntu Mono"/>
              </a:rPr>
              <a:t>"61|62"</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ValueDescription=</a:t>
            </a:r>
            <a:r>
              <a:rPr lang="en" sz="600">
                <a:solidFill>
                  <a:srgbClr val="0000FF"/>
                </a:solidFill>
                <a:latin typeface="Ubuntu Mono"/>
                <a:ea typeface="Ubuntu Mono"/>
                <a:cs typeface="Ubuntu Mono"/>
                <a:sym typeface="Ubuntu Mono"/>
              </a:rPr>
              <a:t>"61=vector, 62=raster"</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Type=</a:t>
            </a:r>
            <a:r>
              <a:rPr lang="en" sz="600">
                <a:solidFill>
                  <a:srgbClr val="0000FF"/>
                </a:solidFill>
                <a:latin typeface="Ubuntu Mono"/>
                <a:ea typeface="Ubuntu Mono"/>
                <a:cs typeface="Ubuntu Mono"/>
                <a:sym typeface="Ubuntu Mono"/>
              </a:rPr>
              <a:t>"I"</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TypeDescription=</a:t>
            </a:r>
            <a:r>
              <a:rPr lang="en" sz="600">
                <a:solidFill>
                  <a:srgbClr val="0000FF"/>
                </a:solidFill>
                <a:latin typeface="Ubuntu Mono"/>
                <a:ea typeface="Ubuntu Mono"/>
                <a:cs typeface="Ubuntu Mono"/>
                <a:sym typeface="Ubuntu Mono"/>
              </a:rPr>
              <a:t>"*Tool Number"</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Unit=</a:t>
            </a:r>
            <a:r>
              <a:rPr lang="en" sz="600">
                <a:solidFill>
                  <a:srgbClr val="0000FF"/>
                </a:solidFill>
                <a:latin typeface="Ubuntu Mono"/>
                <a:ea typeface="Ubuntu Mono"/>
                <a:cs typeface="Ubuntu Mono"/>
                <a:sym typeface="Ubuntu Mono"/>
              </a:rPr>
              <a:t>"N"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ID=</a:t>
            </a:r>
            <a:r>
              <a:rPr lang="en" sz="600">
                <a:solidFill>
                  <a:srgbClr val="0000FF"/>
                </a:solidFill>
                <a:latin typeface="Ubuntu Mono"/>
                <a:ea typeface="Ubuntu Mono"/>
                <a:cs typeface="Ubuntu Mono"/>
                <a:sym typeface="Ubuntu Mono"/>
              </a:rPr>
              <a:t>"600"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Head=</a:t>
            </a:r>
            <a:r>
              <a:rPr lang="en" sz="600">
                <a:solidFill>
                  <a:srgbClr val="0000FF"/>
                </a:solidFill>
                <a:latin typeface="Ubuntu Mono"/>
                <a:ea typeface="Ubuntu Mono"/>
                <a:cs typeface="Ubuntu Mono"/>
                <a:sym typeface="Ubuntu Mono"/>
              </a:rPr>
              <a:t>"Head_10"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Details=</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Category=</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&lt;Attrib_Value_Range</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"g_LeadInParam"</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Value=</a:t>
            </a:r>
            <a:r>
              <a:rPr lang="en" sz="600">
                <a:solidFill>
                  <a:srgbClr val="0000FF"/>
                </a:solidFill>
                <a:latin typeface="Ubuntu Mono"/>
                <a:ea typeface="Ubuntu Mono"/>
                <a:cs typeface="Ubuntu Mono"/>
                <a:sym typeface="Ubuntu Mono"/>
              </a:rPr>
              <a:t>"0|0.5"</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ValueDescription=</a:t>
            </a:r>
            <a:r>
              <a:rPr lang="en" sz="600">
                <a:solidFill>
                  <a:srgbClr val="0000FF"/>
                </a:solidFill>
                <a:latin typeface="Ubuntu Mono"/>
                <a:ea typeface="Ubuntu Mono"/>
                <a:cs typeface="Ubuntu Mono"/>
                <a:sym typeface="Ubuntu Mono"/>
              </a:rPr>
              <a:t>"0 TO 0.5"</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Type=</a:t>
            </a:r>
            <a:r>
              <a:rPr lang="en" sz="600">
                <a:solidFill>
                  <a:srgbClr val="0000FF"/>
                </a:solidFill>
                <a:latin typeface="Ubuntu Mono"/>
                <a:ea typeface="Ubuntu Mono"/>
                <a:cs typeface="Ubuntu Mono"/>
                <a:sym typeface="Ubuntu Mono"/>
              </a:rPr>
              <a:t>"F"</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TypeDescription=</a:t>
            </a:r>
            <a:r>
              <a:rPr lang="en" sz="600">
                <a:solidFill>
                  <a:srgbClr val="0000FF"/>
                </a:solidFill>
                <a:latin typeface="Ubuntu Mono"/>
                <a:ea typeface="Ubuntu Mono"/>
                <a:cs typeface="Ubuntu Mono"/>
                <a:sym typeface="Ubuntu Mono"/>
              </a:rPr>
              <a:t>"*Lead In Length"</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Unit=</a:t>
            </a:r>
            <a:r>
              <a:rPr lang="en" sz="600">
                <a:solidFill>
                  <a:srgbClr val="0000FF"/>
                </a:solidFill>
                <a:latin typeface="Ubuntu Mono"/>
                <a:ea typeface="Ubuntu Mono"/>
                <a:cs typeface="Ubuntu Mono"/>
                <a:sym typeface="Ubuntu Mono"/>
              </a:rPr>
              <a:t>"F"</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ID=</a:t>
            </a:r>
            <a:r>
              <a:rPr lang="en" sz="600">
                <a:solidFill>
                  <a:srgbClr val="0000FF"/>
                </a:solidFill>
                <a:latin typeface="Ubuntu Mono"/>
                <a:ea typeface="Ubuntu Mono"/>
                <a:cs typeface="Ubuntu Mono"/>
                <a:sym typeface="Ubuntu Mono"/>
              </a:rPr>
              <a:t>"602"</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Head=</a:t>
            </a:r>
            <a:r>
              <a:rPr lang="en" sz="600">
                <a:solidFill>
                  <a:srgbClr val="0000FF"/>
                </a:solidFill>
                <a:latin typeface="Ubuntu Mono"/>
                <a:ea typeface="Ubuntu Mono"/>
                <a:cs typeface="Ubuntu Mono"/>
                <a:sym typeface="Ubuntu Mono"/>
              </a:rPr>
              <a:t>"Head_10"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Details=</a:t>
            </a:r>
            <a:r>
              <a:rPr lang="en" sz="600">
                <a:solidFill>
                  <a:srgbClr val="0000FF"/>
                </a:solidFill>
                <a:latin typeface="Ubuntu Mono"/>
                <a:ea typeface="Ubuntu Mono"/>
                <a:cs typeface="Ubuntu Mono"/>
                <a:sym typeface="Ubuntu Mono"/>
              </a:rPr>
              <a:t>"Staight line lead in length."</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Category=</a:t>
            </a:r>
            <a:r>
              <a:rPr lang="en" sz="600">
                <a:solidFill>
                  <a:srgbClr val="0000FF"/>
                </a:solidFill>
                <a:latin typeface="Ubuntu Mono"/>
                <a:ea typeface="Ubuntu Mono"/>
                <a:cs typeface="Ubuntu Mono"/>
                <a:sym typeface="Ubuntu Mono"/>
              </a:rPr>
              <a:t>"CAD Toolpath"</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&lt;Attrib_Value_Range</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"L_BRIGHTNESS"</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Value=</a:t>
            </a:r>
            <a:r>
              <a:rPr lang="en" sz="600">
                <a:solidFill>
                  <a:srgbClr val="0000FF"/>
                </a:solidFill>
                <a:latin typeface="Ubuntu Mono"/>
                <a:ea typeface="Ubuntu Mono"/>
                <a:cs typeface="Ubuntu Mono"/>
                <a:sym typeface="Ubuntu Mono"/>
              </a:rPr>
              <a:t>"0|100"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ValueDescription=</a:t>
            </a:r>
            <a:r>
              <a:rPr lang="en" sz="600">
                <a:solidFill>
                  <a:srgbClr val="0000FF"/>
                </a:solidFill>
                <a:latin typeface="Ubuntu Mono"/>
                <a:ea typeface="Ubuntu Mono"/>
                <a:cs typeface="Ubuntu Mono"/>
                <a:sym typeface="Ubuntu Mono"/>
              </a:rPr>
              <a:t>"0 TO 100"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Type=</a:t>
            </a:r>
            <a:r>
              <a:rPr lang="en" sz="600">
                <a:solidFill>
                  <a:srgbClr val="0000FF"/>
                </a:solidFill>
                <a:latin typeface="Ubuntu Mono"/>
                <a:ea typeface="Ubuntu Mono"/>
                <a:cs typeface="Ubuntu Mono"/>
                <a:sym typeface="Ubuntu Mono"/>
              </a:rPr>
              <a:t>"I"</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TypeDescription=</a:t>
            </a:r>
            <a:r>
              <a:rPr lang="en" sz="600">
                <a:solidFill>
                  <a:srgbClr val="0000FF"/>
                </a:solidFill>
                <a:latin typeface="Ubuntu Mono"/>
                <a:ea typeface="Ubuntu Mono"/>
                <a:cs typeface="Ubuntu Mono"/>
                <a:sym typeface="Ubuntu Mono"/>
              </a:rPr>
              <a:t>"Brightness"</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Unit=</a:t>
            </a:r>
            <a:r>
              <a:rPr lang="en" sz="600">
                <a:solidFill>
                  <a:srgbClr val="0000FF"/>
                </a:solidFill>
                <a:latin typeface="Ubuntu Mono"/>
                <a:ea typeface="Ubuntu Mono"/>
                <a:cs typeface="Ubuntu Mono"/>
                <a:sym typeface="Ubuntu Mono"/>
              </a:rPr>
              <a:t>"N"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ID=</a:t>
            </a:r>
            <a:r>
              <a:rPr lang="en" sz="600">
                <a:solidFill>
                  <a:srgbClr val="0000FF"/>
                </a:solidFill>
                <a:latin typeface="Ubuntu Mono"/>
                <a:ea typeface="Ubuntu Mono"/>
                <a:cs typeface="Ubuntu Mono"/>
                <a:sym typeface="Ubuntu Mono"/>
              </a:rPr>
              <a:t>"1084"</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Head=</a:t>
            </a:r>
            <a:r>
              <a:rPr lang="en" sz="600">
                <a:solidFill>
                  <a:srgbClr val="0000FF"/>
                </a:solidFill>
                <a:latin typeface="Ubuntu Mono"/>
                <a:ea typeface="Ubuntu Mono"/>
                <a:cs typeface="Ubuntu Mono"/>
                <a:sym typeface="Ubuntu Mono"/>
              </a:rPr>
              <a:t>"Head_10"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Details=</a:t>
            </a:r>
            <a:r>
              <a:rPr lang="en" sz="600">
                <a:solidFill>
                  <a:srgbClr val="0000FF"/>
                </a:solidFill>
                <a:latin typeface="Ubuntu Mono"/>
                <a:ea typeface="Ubuntu Mono"/>
                <a:cs typeface="Ubuntu Mono"/>
                <a:sym typeface="Ubuntu Mono"/>
              </a:rPr>
              <a:t>"Adjust raster brightness."</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Category=</a:t>
            </a:r>
            <a:r>
              <a:rPr lang="en" sz="600">
                <a:solidFill>
                  <a:srgbClr val="0000FF"/>
                </a:solidFill>
                <a:latin typeface="Ubuntu Mono"/>
                <a:ea typeface="Ubuntu Mono"/>
                <a:cs typeface="Ubuntu Mono"/>
                <a:sym typeface="Ubuntu Mono"/>
              </a:rPr>
              <a:t>"[ Raster Parameters ]"</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&lt;Attrib_Value_Range</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"L_CGAS_DELAY"</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Value=</a:t>
            </a:r>
            <a:r>
              <a:rPr lang="en" sz="600">
                <a:solidFill>
                  <a:srgbClr val="0000FF"/>
                </a:solidFill>
                <a:latin typeface="Ubuntu Mono"/>
                <a:ea typeface="Ubuntu Mono"/>
                <a:cs typeface="Ubuntu Mono"/>
                <a:sym typeface="Ubuntu Mono"/>
              </a:rPr>
              <a:t>"0|260"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ValueDescription=</a:t>
            </a:r>
            <a:r>
              <a:rPr lang="en" sz="600">
                <a:solidFill>
                  <a:srgbClr val="0000FF"/>
                </a:solidFill>
                <a:latin typeface="Ubuntu Mono"/>
                <a:ea typeface="Ubuntu Mono"/>
                <a:cs typeface="Ubuntu Mono"/>
                <a:sym typeface="Ubuntu Mono"/>
              </a:rPr>
              <a:t>"0 TO 260 (msec)"</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Type=</a:t>
            </a:r>
            <a:r>
              <a:rPr lang="en" sz="600">
                <a:solidFill>
                  <a:srgbClr val="0000FF"/>
                </a:solidFill>
                <a:latin typeface="Ubuntu Mono"/>
                <a:ea typeface="Ubuntu Mono"/>
                <a:cs typeface="Ubuntu Mono"/>
                <a:sym typeface="Ubuntu Mono"/>
              </a:rPr>
              <a:t>"I"</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TypeDescription=</a:t>
            </a:r>
            <a:r>
              <a:rPr lang="en" sz="600">
                <a:solidFill>
                  <a:srgbClr val="0000FF"/>
                </a:solidFill>
                <a:latin typeface="Ubuntu Mono"/>
                <a:ea typeface="Ubuntu Mono"/>
                <a:cs typeface="Ubuntu Mono"/>
                <a:sym typeface="Ubuntu Mono"/>
              </a:rPr>
              <a:t>"Cut Gas On Delay"</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Unit=</a:t>
            </a:r>
            <a:r>
              <a:rPr lang="en" sz="600">
                <a:solidFill>
                  <a:srgbClr val="0000FF"/>
                </a:solidFill>
                <a:latin typeface="Ubuntu Mono"/>
                <a:ea typeface="Ubuntu Mono"/>
                <a:cs typeface="Ubuntu Mono"/>
                <a:sym typeface="Ubuntu Mono"/>
              </a:rPr>
              <a:t>"N"</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ID=</a:t>
            </a:r>
            <a:r>
              <a:rPr lang="en" sz="600">
                <a:solidFill>
                  <a:srgbClr val="0000FF"/>
                </a:solidFill>
                <a:latin typeface="Ubuntu Mono"/>
                <a:ea typeface="Ubuntu Mono"/>
                <a:cs typeface="Ubuntu Mono"/>
                <a:sym typeface="Ubuntu Mono"/>
              </a:rPr>
              <a:t>"1057"</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Head=</a:t>
            </a:r>
            <a:r>
              <a:rPr lang="en" sz="600">
                <a:solidFill>
                  <a:srgbClr val="0000FF"/>
                </a:solidFill>
                <a:latin typeface="Ubuntu Mono"/>
                <a:ea typeface="Ubuntu Mono"/>
                <a:cs typeface="Ubuntu Mono"/>
                <a:sym typeface="Ubuntu Mono"/>
              </a:rPr>
              <a:t>"Head_10"</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Details=</a:t>
            </a:r>
            <a:r>
              <a:rPr lang="en" sz="600">
                <a:solidFill>
                  <a:srgbClr val="0000FF"/>
                </a:solidFill>
                <a:latin typeface="Ubuntu Mono"/>
                <a:ea typeface="Ubuntu Mono"/>
                <a:cs typeface="Ubuntu Mono"/>
                <a:sym typeface="Ubuntu Mono"/>
              </a:rPr>
              <a:t>"Time to wait after turning on the cut gas."</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Category=</a:t>
            </a:r>
            <a:r>
              <a:rPr lang="en" sz="600">
                <a:solidFill>
                  <a:srgbClr val="0000FF"/>
                </a:solidFill>
                <a:latin typeface="Ubuntu Mono"/>
                <a:ea typeface="Ubuntu Mono"/>
                <a:cs typeface="Ubuntu Mono"/>
                <a:sym typeface="Ubuntu Mono"/>
              </a:rPr>
              <a:t>"[ Cut Gas Parameters ]"</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&lt;AttribMap</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Name=</a:t>
            </a:r>
            <a:r>
              <a:rPr lang="en" sz="600">
                <a:solidFill>
                  <a:srgbClr val="0000FF"/>
                </a:solidFill>
                <a:latin typeface="Ubuntu Mono"/>
                <a:ea typeface="Ubuntu Mono"/>
                <a:cs typeface="Ubuntu Mono"/>
                <a:sym typeface="Ubuntu Mono"/>
              </a:rPr>
              <a:t>"Job-Tool -- Process"</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CAD_Attrib=</a:t>
            </a:r>
            <a:r>
              <a:rPr lang="en" sz="600">
                <a:solidFill>
                  <a:srgbClr val="0000FF"/>
                </a:solidFill>
                <a:latin typeface="Ubuntu Mono"/>
                <a:ea typeface="Ubuntu Mono"/>
                <a:cs typeface="Ubuntu Mono"/>
                <a:sym typeface="Ubuntu Mono"/>
              </a:rPr>
              <a:t>"9"</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CAM_Attrib=</a:t>
            </a:r>
            <a:r>
              <a:rPr lang="en" sz="600">
                <a:solidFill>
                  <a:srgbClr val="0000FF"/>
                </a:solidFill>
                <a:latin typeface="Ubuntu Mono"/>
                <a:ea typeface="Ubuntu Mono"/>
                <a:cs typeface="Ubuntu Mono"/>
                <a:sym typeface="Ubuntu Mono"/>
              </a:rPr>
              <a:t>"102"</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&lt;Values&gt;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&lt;Map</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CAD_Value=</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CAM_Value=</a:t>
            </a:r>
            <a:r>
              <a:rPr lang="en" sz="600">
                <a:solidFill>
                  <a:srgbClr val="0000FF"/>
                </a:solidFill>
                <a:latin typeface="Ubuntu Mono"/>
                <a:ea typeface="Ubuntu Mono"/>
                <a:cs typeface="Ubuntu Mono"/>
                <a:sym typeface="Ubuntu Mono"/>
              </a:rPr>
              <a:t>"Engrave"</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&lt;Map</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CAD_Value=</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a:t>
            </a:r>
            <a:r>
              <a:rPr lang="en" sz="600">
                <a:solidFill>
                  <a:srgbClr val="FF0000"/>
                </a:solidFill>
                <a:latin typeface="Ubuntu Mono"/>
                <a:ea typeface="Ubuntu Mono"/>
                <a:cs typeface="Ubuntu Mono"/>
                <a:sym typeface="Ubuntu Mono"/>
              </a:rPr>
              <a:t>CAM_Value=</a:t>
            </a:r>
            <a:r>
              <a:rPr lang="en" sz="600">
                <a:solidFill>
                  <a:srgbClr val="0000FF"/>
                </a:solidFill>
                <a:latin typeface="Ubuntu Mono"/>
                <a:ea typeface="Ubuntu Mono"/>
                <a:cs typeface="Ubuntu Mono"/>
                <a:sym typeface="Ubuntu Mono"/>
              </a:rPr>
              <a:t>"Engrave"</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&lt;/Values&gt;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&lt;/AttribMap&gt;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&lt;/AttribMaps&gt;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&lt;ToolMaps</a:t>
            </a: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&lt;/Configuration&gt;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b="1" lang="en" sz="600">
                <a:solidFill>
                  <a:srgbClr val="000080"/>
                </a:solidFill>
                <a:latin typeface="Ubuntu Mono"/>
                <a:ea typeface="Ubuntu Mono"/>
                <a:cs typeface="Ubuntu Mono"/>
                <a:sym typeface="Ubuntu Mono"/>
              </a:rPr>
              <a:t>&lt;/Configurations&gt;</a:t>
            </a:r>
            <a:br>
              <a:rPr lang="en" sz="600">
                <a:solidFill>
                  <a:srgbClr val="333333"/>
                </a:solidFill>
                <a:latin typeface="Ubuntu Mono"/>
                <a:ea typeface="Ubuntu Mono"/>
                <a:cs typeface="Ubuntu Mono"/>
                <a:sym typeface="Ubuntu Mono"/>
              </a:rPr>
            </a:br>
            <a:r>
              <a:rPr b="1" lang="en" sz="600">
                <a:solidFill>
                  <a:srgbClr val="000080"/>
                </a:solidFill>
                <a:latin typeface="Ubuntu Mono"/>
                <a:ea typeface="Ubuntu Mono"/>
                <a:cs typeface="Ubuntu Mono"/>
                <a:sym typeface="Ubuntu Mono"/>
              </a:rPr>
              <a:t>&lt;/ETC_Document&gt;</a:t>
            </a:r>
          </a:p>
          <a:p>
            <a:pPr lvl="0" rtl="0">
              <a:lnSpc>
                <a:spcPct val="100000"/>
              </a:lnSpc>
              <a:spcBef>
                <a:spcPts val="0"/>
              </a:spcBef>
              <a:spcAft>
                <a:spcPts val="0"/>
              </a:spcAft>
              <a:buClr>
                <a:schemeClr val="dk1"/>
              </a:buClr>
              <a:buSzPct val="183333"/>
              <a:buFont typeface="Arial"/>
              <a:buNone/>
            </a:pPr>
            <a:r>
              <a:t/>
            </a:r>
            <a:endParaRPr b="1" sz="600">
              <a:solidFill>
                <a:srgbClr val="000080"/>
              </a:solidFill>
              <a:latin typeface="Ubuntu Mono"/>
              <a:ea typeface="Ubuntu Mono"/>
              <a:cs typeface="Ubuntu Mono"/>
              <a:sym typeface="Ubuntu Mono"/>
            </a:endParaRPr>
          </a:p>
          <a:p>
            <a:pPr lvl="0">
              <a:lnSpc>
                <a:spcPct val="100000"/>
              </a:lnSpc>
              <a:spcBef>
                <a:spcPts val="0"/>
              </a:spcBef>
              <a:buNone/>
            </a:pPr>
            <a:r>
              <a:t/>
            </a:r>
            <a:endParaRPr sz="600">
              <a:latin typeface="Ubuntu Mono"/>
              <a:ea typeface="Ubuntu Mono"/>
              <a:cs typeface="Ubuntu Mono"/>
              <a:sym typeface="Ubuntu Mono"/>
            </a:endParaRPr>
          </a:p>
        </p:txBody>
      </p:sp>
      <p:sp>
        <p:nvSpPr>
          <p:cNvPr id="256" name="Shape 256"/>
          <p:cNvSpPr txBox="1"/>
          <p:nvPr/>
        </p:nvSpPr>
        <p:spPr>
          <a:xfrm>
            <a:off x="7960800" y="-7175"/>
            <a:ext cx="1183200" cy="7137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XMD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60" name="Shape 260"/>
        <p:cNvGrpSpPr/>
        <p:nvPr/>
      </p:nvGrpSpPr>
      <p:grpSpPr>
        <a:xfrm>
          <a:off x="0" y="0"/>
          <a:ext cx="0" cy="0"/>
          <a:chOff x="0" y="0"/>
          <a:chExt cx="0" cy="0"/>
        </a:xfrm>
      </p:grpSpPr>
      <p:pic>
        <p:nvPicPr>
          <p:cNvPr descr="20170724_104154.jpg" id="261" name="Shape 261"/>
          <p:cNvPicPr preferRelativeResize="0"/>
          <p:nvPr/>
        </p:nvPicPr>
        <p:blipFill>
          <a:blip r:embed="rId3">
            <a:alphaModFix/>
          </a:blip>
          <a:stretch>
            <a:fillRect/>
          </a:stretch>
        </p:blipFill>
        <p:spPr>
          <a:xfrm rot="5399972">
            <a:off x="1294754" y="1188991"/>
            <a:ext cx="4417249" cy="2765517"/>
          </a:xfrm>
          <a:prstGeom prst="rect">
            <a:avLst/>
          </a:prstGeom>
          <a:noFill/>
          <a:ln>
            <a:noFill/>
          </a:ln>
        </p:spPr>
      </p:pic>
      <p:sp>
        <p:nvSpPr>
          <p:cNvPr id="262" name="Shape 262"/>
          <p:cNvSpPr txBox="1"/>
          <p:nvPr/>
        </p:nvSpPr>
        <p:spPr>
          <a:xfrm>
            <a:off x="5847775" y="190050"/>
            <a:ext cx="2792100" cy="1999800"/>
          </a:xfrm>
          <a:prstGeom prst="rect">
            <a:avLst/>
          </a:prstGeom>
          <a:noFill/>
          <a:ln>
            <a:noFill/>
          </a:ln>
        </p:spPr>
        <p:txBody>
          <a:bodyPr anchorCtr="0" anchor="ctr" bIns="91425" lIns="91425" rIns="91425" wrap="square" tIns="91425">
            <a:noAutofit/>
          </a:bodyPr>
          <a:lstStyle/>
          <a:p>
            <a:pPr lvl="0">
              <a:spcBef>
                <a:spcPts val="0"/>
              </a:spcBef>
              <a:buNone/>
            </a:pPr>
            <a:r>
              <a:rPr i="1" lang="en" sz="3000">
                <a:solidFill>
                  <a:srgbClr val="0000FF"/>
                </a:solidFill>
                <a:latin typeface="Ubuntu Medium"/>
                <a:ea typeface="Ubuntu Medium"/>
                <a:cs typeface="Ubuntu Medium"/>
                <a:sym typeface="Ubuntu Medium"/>
              </a:rPr>
              <a:t>Keypad Controller UI</a:t>
            </a:r>
          </a:p>
          <a:p>
            <a:pPr lvl="0" rtl="0" algn="r">
              <a:spcBef>
                <a:spcPts val="0"/>
              </a:spcBef>
              <a:buNone/>
            </a:pPr>
            <a:r>
              <a:rPr i="1" lang="en" sz="3000">
                <a:solidFill>
                  <a:srgbClr val="999999"/>
                </a:solidFill>
                <a:latin typeface="Calligraffitti"/>
                <a:ea typeface="Calligraffitti"/>
                <a:cs typeface="Calligraffitti"/>
                <a:sym typeface="Calligraffitti"/>
              </a:rPr>
              <a:t>(my own)</a:t>
            </a:r>
          </a:p>
        </p:txBody>
      </p:sp>
      <p:pic>
        <p:nvPicPr>
          <p:cNvPr descr="20170724_104233.jpg" id="263" name="Shape 263"/>
          <p:cNvPicPr preferRelativeResize="0"/>
          <p:nvPr/>
        </p:nvPicPr>
        <p:blipFill rotWithShape="1">
          <a:blip r:embed="rId4">
            <a:alphaModFix/>
          </a:blip>
          <a:srcRect b="0" l="0" r="46546" t="0"/>
          <a:stretch/>
        </p:blipFill>
        <p:spPr>
          <a:xfrm rot="5400000">
            <a:off x="5912212" y="2180625"/>
            <a:ext cx="2464026" cy="2592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nvSpPr>
        <p:spPr>
          <a:xfrm>
            <a:off x="5274175" y="3373575"/>
            <a:ext cx="3231000" cy="565200"/>
          </a:xfrm>
          <a:prstGeom prst="rect">
            <a:avLst/>
          </a:prstGeom>
          <a:noFill/>
          <a:ln>
            <a:noFill/>
          </a:ln>
        </p:spPr>
        <p:txBody>
          <a:bodyPr anchorCtr="0" anchor="ctr" bIns="91425" lIns="91425" rIns="91425" wrap="square" tIns="91425">
            <a:noAutofit/>
          </a:bodyPr>
          <a:lstStyle/>
          <a:p>
            <a:pPr lvl="0">
              <a:spcBef>
                <a:spcPts val="0"/>
              </a:spcBef>
              <a:buNone/>
            </a:pPr>
            <a:r>
              <a:rPr i="1" lang="en" sz="3000">
                <a:solidFill>
                  <a:srgbClr val="0000FF"/>
                </a:solidFill>
                <a:latin typeface="Ubuntu Medium"/>
                <a:ea typeface="Ubuntu Medium"/>
                <a:cs typeface="Ubuntu Medium"/>
                <a:sym typeface="Ubuntu Medium"/>
              </a:rPr>
              <a:t>Keypad UI</a:t>
            </a:r>
          </a:p>
          <a:p>
            <a:pPr lvl="0" rtl="0" algn="r">
              <a:spcBef>
                <a:spcPts val="0"/>
              </a:spcBef>
              <a:buNone/>
            </a:pPr>
            <a:r>
              <a:rPr i="1" lang="en" sz="3000">
                <a:solidFill>
                  <a:srgbClr val="999999"/>
                </a:solidFill>
                <a:latin typeface="Calligraffitti"/>
                <a:ea typeface="Calligraffitti"/>
                <a:cs typeface="Calligraffitti"/>
                <a:sym typeface="Calligraffitti"/>
              </a:rPr>
              <a:t>(for Cincinnati's Predator Controller)</a:t>
            </a:r>
            <a:r>
              <a:rPr i="1" lang="en" sz="3000">
                <a:solidFill>
                  <a:srgbClr val="0000FF"/>
                </a:solidFill>
                <a:latin typeface="Ubuntu Medium"/>
                <a:ea typeface="Ubuntu Medium"/>
                <a:cs typeface="Ubuntu Medium"/>
                <a:sym typeface="Ubuntu Medium"/>
              </a:rPr>
              <a:t> </a:t>
            </a:r>
          </a:p>
        </p:txBody>
      </p:sp>
      <p:pic>
        <p:nvPicPr>
          <p:cNvPr descr="20170802_160423.jpg" id="269" name="Shape 269"/>
          <p:cNvPicPr preferRelativeResize="0"/>
          <p:nvPr/>
        </p:nvPicPr>
        <p:blipFill>
          <a:blip r:embed="rId3">
            <a:alphaModFix/>
          </a:blip>
          <a:stretch>
            <a:fillRect/>
          </a:stretch>
        </p:blipFill>
        <p:spPr>
          <a:xfrm rot="5400000">
            <a:off x="1508200" y="1492060"/>
            <a:ext cx="4237123" cy="238338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p:nvPr/>
        </p:nvSpPr>
        <p:spPr>
          <a:xfrm>
            <a:off x="2725450" y="1448100"/>
            <a:ext cx="3442500" cy="1564200"/>
          </a:xfrm>
          <a:prstGeom prst="roundRect">
            <a:avLst>
              <a:gd fmla="val 16667" name="adj"/>
            </a:avLst>
          </a:prstGeom>
          <a:solidFill>
            <a:srgbClr val="0000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3600">
                <a:solidFill>
                  <a:srgbClr val="FFFFFF"/>
                </a:solidFill>
                <a:latin typeface="Ubuntu Mono"/>
                <a:ea typeface="Ubuntu Mono"/>
                <a:cs typeface="Ubuntu Mono"/>
                <a:sym typeface="Ubuntu Mono"/>
              </a:rPr>
              <a:t>Code Snippet</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78" name="Shape 278"/>
        <p:cNvGrpSpPr/>
        <p:nvPr/>
      </p:nvGrpSpPr>
      <p:grpSpPr>
        <a:xfrm>
          <a:off x="0" y="0"/>
          <a:ext cx="0" cy="0"/>
          <a:chOff x="0" y="0"/>
          <a:chExt cx="0" cy="0"/>
        </a:xfrm>
      </p:grpSpPr>
      <p:sp>
        <p:nvSpPr>
          <p:cNvPr id="279" name="Shape 279"/>
          <p:cNvSpPr txBox="1"/>
          <p:nvPr>
            <p:ph type="title"/>
          </p:nvPr>
        </p:nvSpPr>
        <p:spPr>
          <a:xfrm>
            <a:off x="311700" y="322075"/>
            <a:ext cx="8520600" cy="572700"/>
          </a:xfrm>
          <a:prstGeom prst="rect">
            <a:avLst/>
          </a:prstGeom>
        </p:spPr>
        <p:txBody>
          <a:bodyPr anchorCtr="0" anchor="t" bIns="91425" lIns="91425" rIns="91425" wrap="square" tIns="91425">
            <a:noAutofit/>
          </a:bodyPr>
          <a:lstStyle/>
          <a:p>
            <a:pPr lvl="0" rtl="0">
              <a:spcBef>
                <a:spcPts val="0"/>
              </a:spcBef>
              <a:buClr>
                <a:schemeClr val="dk1"/>
              </a:buClr>
              <a:buSzPct val="45833"/>
              <a:buFont typeface="Arial"/>
              <a:buNone/>
            </a:pPr>
            <a:r>
              <a:rPr lang="en">
                <a:latin typeface="Ubuntu Mono"/>
                <a:ea typeface="Ubuntu Mono"/>
                <a:cs typeface="Ubuntu Mono"/>
                <a:sym typeface="Ubuntu Mono"/>
              </a:rPr>
              <a:t>μCito </a:t>
            </a:r>
            <a:r>
              <a:rPr lang="en" sz="2400">
                <a:latin typeface="Ubuntu Mono"/>
                <a:ea typeface="Ubuntu Mono"/>
                <a:cs typeface="Ubuntu Mono"/>
                <a:sym typeface="Ubuntu Mono"/>
              </a:rPr>
              <a:t>(Keypad Controller UI)</a:t>
            </a:r>
          </a:p>
        </p:txBody>
      </p:sp>
      <p:sp>
        <p:nvSpPr>
          <p:cNvPr id="280" name="Shape 280"/>
          <p:cNvSpPr txBox="1"/>
          <p:nvPr>
            <p:ph idx="1" type="body"/>
          </p:nvPr>
        </p:nvSpPr>
        <p:spPr>
          <a:xfrm>
            <a:off x="68325" y="894775"/>
            <a:ext cx="2247300" cy="3586200"/>
          </a:xfrm>
          <a:prstGeom prst="rect">
            <a:avLst/>
          </a:prstGeom>
        </p:spPr>
        <p:txBody>
          <a:bodyPr anchorCtr="0" anchor="t" bIns="91425" lIns="91425" rIns="91425" wrap="square" tIns="91425">
            <a:noAutofit/>
          </a:bodyPr>
          <a:lstStyle/>
          <a:p>
            <a:pPr lvl="0" rtl="0">
              <a:lnSpc>
                <a:spcPct val="110795"/>
              </a:lnSpc>
              <a:spcBef>
                <a:spcPts val="0"/>
              </a:spcBef>
              <a:spcAft>
                <a:spcPts val="0"/>
              </a:spcAft>
              <a:buClr>
                <a:schemeClr val="dk1"/>
              </a:buClr>
              <a:buSzPct val="183333"/>
              <a:buFont typeface="Arial"/>
              <a:buNone/>
            </a:pPr>
            <a:r>
              <a:rPr lang="en" sz="600">
                <a:solidFill>
                  <a:srgbClr val="333333"/>
                </a:solidFill>
                <a:latin typeface="Ubuntu Mono"/>
                <a:ea typeface="Ubuntu Mono"/>
                <a:cs typeface="Ubuntu Mono"/>
                <a:sym typeface="Ubuntu Mono"/>
              </a:rPr>
              <a:t>: turtle_up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_________________</a:t>
            </a:r>
            <a:r>
              <a:rPr lang="en" sz="600">
                <a:solidFill>
                  <a:srgbClr val="0000FF"/>
                </a:solidFill>
                <a:latin typeface="Ubuntu Mono"/>
                <a:ea typeface="Ubuntu Mono"/>
                <a:cs typeface="Ubuntu Mono"/>
                <a:sym typeface="Ubuntu Mono"/>
              </a:rPr>
              <a:t>" 170 170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_________________</a:t>
            </a:r>
            <a:r>
              <a:rPr lang="en" sz="600">
                <a:solidFill>
                  <a:srgbClr val="0000FF"/>
                </a:solidFill>
                <a:latin typeface="Ubuntu Mono"/>
                <a:ea typeface="Ubuntu Mono"/>
                <a:cs typeface="Ubuntu Mono"/>
                <a:sym typeface="Ubuntu Mono"/>
              </a:rPr>
              <a:t>" 170 167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_________________</a:t>
            </a:r>
            <a:r>
              <a:rPr lang="en" sz="600">
                <a:solidFill>
                  <a:srgbClr val="0000FF"/>
                </a:solidFill>
                <a:latin typeface="Ubuntu Mono"/>
                <a:ea typeface="Ubuntu Mono"/>
                <a:cs typeface="Ubuntu Mono"/>
                <a:sym typeface="Ubuntu Mono"/>
              </a:rPr>
              <a:t>" 170 164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 170 152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_.._   __  </a:t>
            </a:r>
            <a:r>
              <a:rPr lang="en" sz="600">
                <a:solidFill>
                  <a:srgbClr val="0000FF"/>
                </a:solidFill>
                <a:latin typeface="Ubuntu Mono"/>
                <a:ea typeface="Ubuntu Mono"/>
                <a:cs typeface="Ubuntu Mono"/>
                <a:sym typeface="Ubuntu Mono"/>
              </a:rPr>
              <a:t>" 170 112 glcd_text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__/</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.|^_} </a:t>
            </a:r>
            <a:r>
              <a:rPr lang="en" sz="600">
                <a:solidFill>
                  <a:srgbClr val="0000FF"/>
                </a:solidFill>
                <a:latin typeface="Ubuntu Mono"/>
                <a:ea typeface="Ubuntu Mono"/>
                <a:cs typeface="Ubuntu Mono"/>
                <a:sym typeface="Ubuntu Mono"/>
              </a:rPr>
              <a:t>" 170 124 glcd_text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_/__&lt;__&gt;__]    </a:t>
            </a:r>
            <a:r>
              <a:rPr lang="en" sz="600">
                <a:solidFill>
                  <a:srgbClr val="0000FF"/>
                </a:solidFill>
                <a:latin typeface="Ubuntu Mono"/>
                <a:ea typeface="Ubuntu Mono"/>
                <a:cs typeface="Ubuntu Mono"/>
                <a:sym typeface="Ubuntu Mono"/>
              </a:rPr>
              <a:t>" 170 136 glcd_text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_</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 170 148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turtle_down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_________________</a:t>
            </a:r>
            <a:r>
              <a:rPr lang="en" sz="600">
                <a:solidFill>
                  <a:srgbClr val="0000FF"/>
                </a:solidFill>
                <a:latin typeface="Ubuntu Mono"/>
                <a:ea typeface="Ubuntu Mono"/>
                <a:cs typeface="Ubuntu Mono"/>
                <a:sym typeface="Ubuntu Mono"/>
              </a:rPr>
              <a:t>" 170 166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 170 112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 170 116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_.._   __  </a:t>
            </a:r>
            <a:r>
              <a:rPr lang="en" sz="600">
                <a:solidFill>
                  <a:srgbClr val="0000FF"/>
                </a:solidFill>
                <a:latin typeface="Ubuntu Mono"/>
                <a:ea typeface="Ubuntu Mono"/>
                <a:cs typeface="Ubuntu Mono"/>
                <a:sym typeface="Ubuntu Mono"/>
              </a:rPr>
              <a:t>" 170 128 glcd_text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__/</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_} </a:t>
            </a:r>
            <a:r>
              <a:rPr lang="en" sz="600">
                <a:solidFill>
                  <a:srgbClr val="0000FF"/>
                </a:solidFill>
                <a:latin typeface="Ubuntu Mono"/>
                <a:ea typeface="Ubuntu Mono"/>
                <a:cs typeface="Ubuntu Mono"/>
                <a:sym typeface="Ubuntu Mono"/>
              </a:rPr>
              <a:t>" 170 140 glcd_text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|_/__&lt;__&gt;__]    </a:t>
            </a:r>
            <a:r>
              <a:rPr lang="en" sz="600">
                <a:solidFill>
                  <a:srgbClr val="0000FF"/>
                </a:solidFill>
                <a:latin typeface="Ubuntu Mono"/>
                <a:ea typeface="Ubuntu Mono"/>
                <a:cs typeface="Ubuntu Mono"/>
                <a:sym typeface="Ubuntu Mono"/>
              </a:rPr>
              <a:t>" 170 152 glcd_text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_</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     </a:t>
            </a:r>
            <a:r>
              <a:rPr lang="en" sz="600">
                <a:solidFill>
                  <a:srgbClr val="0000FF"/>
                </a:solidFill>
                <a:latin typeface="Ubuntu Mono"/>
                <a:ea typeface="Ubuntu Mono"/>
                <a:cs typeface="Ubuntu Mono"/>
                <a:sym typeface="Ubuntu Mono"/>
              </a:rPr>
              <a:t>" 170 164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turtle_jump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cTEAL cWHITE glcd_text_colors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165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90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140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90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222</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270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9</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 step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turtle_down i msd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turtle_up i </a:t>
            </a:r>
            <a:r>
              <a:rPr lang="en" sz="600">
                <a:solidFill>
                  <a:srgbClr val="0000FF"/>
                </a:solidFill>
                <a:latin typeface="Ubuntu Mono"/>
                <a:ea typeface="Ubuntu Mono"/>
                <a:cs typeface="Ubuntu Mono"/>
                <a:sym typeface="Ubuntu Mono"/>
              </a:rPr>
              <a:t>10</a:t>
            </a:r>
            <a:r>
              <a:rPr lang="en" sz="600">
                <a:solidFill>
                  <a:srgbClr val="333333"/>
                </a:solidFill>
                <a:latin typeface="Ubuntu Mono"/>
                <a:ea typeface="Ubuntu Mono"/>
                <a:cs typeface="Ubuntu Mono"/>
                <a:sym typeface="Ubuntu Mono"/>
              </a:rPr>
              <a:t> - msd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endstep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_________________</a:t>
            </a:r>
            <a:r>
              <a:rPr lang="en" sz="600">
                <a:solidFill>
                  <a:srgbClr val="0000FF"/>
                </a:solidFill>
                <a:latin typeface="Ubuntu Mono"/>
                <a:ea typeface="Ubuntu Mono"/>
                <a:cs typeface="Ubuntu Mono"/>
                <a:sym typeface="Ubuntu Mono"/>
              </a:rPr>
              <a:t>" 170 166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 170 112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 170 116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 170 128 glcd_text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_.._   __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 170 140 glcd_text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__/</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 170 152 glcd_text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__/__&lt;__&gt;__</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___  </a:t>
            </a:r>
            <a:r>
              <a:rPr lang="en" sz="600">
                <a:solidFill>
                  <a:srgbClr val="0000FF"/>
                </a:solidFill>
                <a:latin typeface="Ubuntu Mono"/>
                <a:ea typeface="Ubuntu Mono"/>
                <a:cs typeface="Ubuntu Mono"/>
                <a:sym typeface="Ubuntu Mono"/>
              </a:rPr>
              <a:t>" 170 164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p>
        </p:txBody>
      </p:sp>
      <p:sp>
        <p:nvSpPr>
          <p:cNvPr id="281" name="Shape 281"/>
          <p:cNvSpPr txBox="1"/>
          <p:nvPr/>
        </p:nvSpPr>
        <p:spPr>
          <a:xfrm>
            <a:off x="2254125" y="1091050"/>
            <a:ext cx="2622900" cy="3688800"/>
          </a:xfrm>
          <a:prstGeom prst="rect">
            <a:avLst/>
          </a:prstGeom>
          <a:noFill/>
          <a:ln>
            <a:noFill/>
          </a:ln>
        </p:spPr>
        <p:txBody>
          <a:bodyPr anchorCtr="0" anchor="ctr" bIns="91425" lIns="91425" rIns="91425" wrap="square" tIns="91425">
            <a:noAutofit/>
          </a:bodyPr>
          <a:lstStyle/>
          <a:p>
            <a:pPr lvl="0" rtl="0">
              <a:lnSpc>
                <a:spcPct val="110795"/>
              </a:lnSpc>
              <a:spcBef>
                <a:spcPts val="0"/>
              </a:spcBef>
              <a:buNone/>
            </a:pPr>
            <a:r>
              <a:rPr lang="en" sz="600">
                <a:solidFill>
                  <a:srgbClr val="333333"/>
                </a:solidFill>
                <a:latin typeface="Ubuntu Mono"/>
                <a:ea typeface="Ubuntu Mono"/>
                <a:cs typeface="Ubuntu Mono"/>
                <a:sym typeface="Ubuntu Mono"/>
              </a:rPr>
              <a:t>:: baseScreen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set_small_text</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cBannerBG dup dup cBannerFG &gt;TextWindowColors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170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140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133</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add_TextWindow kdm_config</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cBannerBG glcd_fg cBannerSF glcd_bg</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150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80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101</a:t>
            </a:r>
            <a:r>
              <a:rPr lang="en" sz="600">
                <a:solidFill>
                  <a:srgbClr val="333333"/>
                </a:solidFill>
                <a:latin typeface="Ubuntu Mono"/>
                <a:ea typeface="Ubuntu Mono"/>
                <a:cs typeface="Ubuntu Mono"/>
                <a:sym typeface="Ubuntu Mono"/>
              </a:rPr>
              <a:t> sunkin_cbox_add drop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150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80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102</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150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200</a:t>
            </a:r>
            <a:r>
              <a:rPr lang="en" sz="600">
                <a:solidFill>
                  <a:srgbClr val="333333"/>
                </a:solidFill>
                <a:latin typeface="Ubuntu Mono"/>
                <a:ea typeface="Ubuntu Mono"/>
                <a:cs typeface="Ubuntu Mono"/>
                <a:sym typeface="Ubuntu Mono"/>
              </a:rPr>
              <a:t> glcd_box</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110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80</a:t>
            </a:r>
            <a:r>
              <a:rPr lang="en" sz="600">
                <a:solidFill>
                  <a:srgbClr val="333333"/>
                </a:solidFill>
                <a:latin typeface="Ubuntu Mono"/>
                <a:ea typeface="Ubuntu Mono"/>
                <a:cs typeface="Ubuntu Mono"/>
                <a:sym typeface="Ubuntu Mono"/>
              </a:rPr>
              <a:t> glcd_line</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107</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47</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60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103</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set_small_gtext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cBannerSF cBannerBG glcd_text_colors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23</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xpos_widget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X:</a:t>
            </a:r>
            <a:r>
              <a:rPr lang="en" sz="600">
                <a:solidFill>
                  <a:srgbClr val="0000FF"/>
                </a:solidFill>
                <a:latin typeface="Ubuntu Mono"/>
                <a:ea typeface="Ubuntu Mono"/>
                <a:cs typeface="Ubuntu Mono"/>
                <a:sym typeface="Ubuntu Mono"/>
              </a:rPr>
              <a:t>" 27 27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23</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40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ypos_widget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Y:</a:t>
            </a:r>
            <a:r>
              <a:rPr lang="en" sz="600">
                <a:solidFill>
                  <a:srgbClr val="0000FF"/>
                </a:solidFill>
                <a:latin typeface="Ubuntu Mono"/>
                <a:ea typeface="Ubuntu Mono"/>
                <a:cs typeface="Ubuntu Mono"/>
                <a:sym typeface="Ubuntu Mono"/>
              </a:rPr>
              <a:t>" 27 42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CORE.NUM_Z_AXES </a:t>
            </a:r>
            <a:r>
              <a:rPr b="1" lang="en" sz="600">
                <a:solidFill>
                  <a:srgbClr val="000080"/>
                </a:solidFill>
                <a:latin typeface="Ubuntu Mono"/>
                <a:ea typeface="Ubuntu Mono"/>
                <a:cs typeface="Ubuntu Mono"/>
                <a:sym typeface="Ubuntu Mono"/>
              </a:rPr>
              <a:t>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23</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zpos_widget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Z:</a:t>
            </a:r>
            <a:r>
              <a:rPr lang="en" sz="600">
                <a:solidFill>
                  <a:srgbClr val="0000FF"/>
                </a:solidFill>
                <a:latin typeface="Ubuntu Mono"/>
                <a:ea typeface="Ubuntu Mono"/>
                <a:cs typeface="Ubuntu Mono"/>
                <a:sym typeface="Ubuntu Mono"/>
              </a:rPr>
              <a:t>" 27 57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cTRANSPARENT cTEAL glcd_text_colors  </a:t>
            </a: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60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18</a:t>
            </a:r>
            <a:r>
              <a:rPr lang="en" sz="600">
                <a:solidFill>
                  <a:srgbClr val="333333"/>
                </a:solidFill>
                <a:latin typeface="Ubuntu Mono"/>
                <a:ea typeface="Ubuntu Mono"/>
                <a:cs typeface="Ubuntu Mono"/>
                <a:sym typeface="Ubuntu Mono"/>
              </a:rPr>
              <a:t> &gt;widget_size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JOG:</a:t>
            </a:r>
            <a:r>
              <a:rPr lang="en" sz="600">
                <a:solidFill>
                  <a:srgbClr val="0000FF"/>
                </a:solidFill>
                <a:latin typeface="Ubuntu Mono"/>
                <a:ea typeface="Ubuntu Mono"/>
                <a:cs typeface="Ubuntu Mono"/>
                <a:sym typeface="Ubuntu Mono"/>
              </a:rPr>
              <a:t>" 25 107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jspd_widget drop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[&lt;index</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&gt;] &lt;x&gt; &lt;y&gt; &lt;mode=</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&gt; jspd_widget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TOOL:</a:t>
            </a:r>
            <a:r>
              <a:rPr lang="en" sz="600">
                <a:solidFill>
                  <a:srgbClr val="0000FF"/>
                </a:solidFill>
                <a:latin typeface="Ubuntu Mono"/>
                <a:ea typeface="Ubuntu Mono"/>
                <a:cs typeface="Ubuntu Mono"/>
                <a:sym typeface="Ubuntu Mono"/>
              </a:rPr>
              <a:t>" 110 107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90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tool_widget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HOME:</a:t>
            </a:r>
            <a:r>
              <a:rPr lang="en" sz="600">
                <a:solidFill>
                  <a:srgbClr val="0000FF"/>
                </a:solidFill>
                <a:latin typeface="Ubuntu Mono"/>
                <a:ea typeface="Ubuntu Mono"/>
                <a:cs typeface="Ubuntu Mono"/>
                <a:sym typeface="Ubuntu Mono"/>
              </a:rPr>
              <a:t>" 25 142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155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home_widget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DRIVE:</a:t>
            </a:r>
            <a:r>
              <a:rPr lang="en" sz="600">
                <a:solidFill>
                  <a:srgbClr val="0000FF"/>
                </a:solidFill>
                <a:latin typeface="Ubuntu Mono"/>
                <a:ea typeface="Ubuntu Mono"/>
                <a:cs typeface="Ubuntu Mono"/>
                <a:sym typeface="Ubuntu Mono"/>
              </a:rPr>
              <a:t>" 100 142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90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155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dena_widget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p>
          <a:p>
            <a:pPr lvl="0" rtl="0">
              <a:lnSpc>
                <a:spcPct val="110795"/>
              </a:lnSpc>
              <a:spcBef>
                <a:spcPts val="0"/>
              </a:spcBef>
              <a:buClr>
                <a:schemeClr val="dk1"/>
              </a:buClr>
              <a:buSzPct val="183333"/>
              <a:buFont typeface="Arial"/>
              <a:buNone/>
            </a:pPr>
            <a:br>
              <a:rPr lang="en" sz="600">
                <a:solidFill>
                  <a:srgbClr val="333333"/>
                </a:solidFill>
                <a:latin typeface="Ubuntu Mono"/>
                <a:ea typeface="Ubuntu Mono"/>
                <a:cs typeface="Ubuntu Mono"/>
                <a:sym typeface="Ubuntu Mono"/>
              </a:rPr>
            </a:br>
          </a:p>
        </p:txBody>
      </p:sp>
      <p:sp>
        <p:nvSpPr>
          <p:cNvPr id="282" name="Shape 282"/>
          <p:cNvSpPr txBox="1"/>
          <p:nvPr/>
        </p:nvSpPr>
        <p:spPr>
          <a:xfrm>
            <a:off x="4494075" y="1420775"/>
            <a:ext cx="4584000" cy="3125400"/>
          </a:xfrm>
          <a:prstGeom prst="rect">
            <a:avLst/>
          </a:prstGeom>
          <a:noFill/>
          <a:ln>
            <a:noFill/>
          </a:ln>
        </p:spPr>
        <p:txBody>
          <a:bodyPr anchorCtr="0" anchor="ctr" bIns="91425" lIns="91425" rIns="91425" wrap="square" tIns="91425">
            <a:noAutofit/>
          </a:bodyPr>
          <a:lstStyle/>
          <a:p>
            <a:pPr lvl="0" rtl="0">
              <a:lnSpc>
                <a:spcPct val="110795"/>
              </a:lnSpc>
              <a:spcBef>
                <a:spcPts val="0"/>
              </a:spcBef>
              <a:buNone/>
            </a:pPr>
            <a:r>
              <a:rPr lang="en" sz="600">
                <a:solidFill>
                  <a:srgbClr val="333333"/>
                </a:solidFill>
                <a:latin typeface="Ubuntu Mono"/>
                <a:ea typeface="Ubuntu Mono"/>
                <a:cs typeface="Ubuntu Mono"/>
                <a:sym typeface="Ubuntu Mono"/>
              </a:rPr>
              <a:t>: dialog_with_btns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Yes</a:t>
            </a:r>
            <a:r>
              <a:rPr lang="en" sz="600">
                <a:solidFill>
                  <a:srgbClr val="0000FF"/>
                </a:solidFill>
                <a:latin typeface="Ubuntu Mono"/>
                <a:ea typeface="Ubuntu Mono"/>
                <a:cs typeface="Ubuntu Mono"/>
                <a:sym typeface="Ubuntu Mono"/>
              </a:rPr>
              <a:t>" "" No"</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Press &lt;ENTER&gt; </a:t>
            </a:r>
            <a:r>
              <a:rPr b="1" lang="en" sz="600">
                <a:solidFill>
                  <a:srgbClr val="000080"/>
                </a:solidFill>
                <a:latin typeface="Ubuntu Mono"/>
                <a:ea typeface="Ubuntu Mono"/>
                <a:cs typeface="Ubuntu Mono"/>
                <a:sym typeface="Ubuntu Mono"/>
              </a:rPr>
              <a:t>for</a:t>
            </a:r>
            <a:r>
              <a:rPr lang="en" sz="600">
                <a:solidFill>
                  <a:srgbClr val="333333"/>
                </a:solidFill>
                <a:latin typeface="Ubuntu Mono"/>
                <a:ea typeface="Ubuntu Mono"/>
                <a:cs typeface="Ubuntu Mono"/>
                <a:sym typeface="Ubuntu Mono"/>
              </a:rPr>
              <a:t> yes or click &lt;CANCEL&gt; </a:t>
            </a:r>
            <a:r>
              <a:rPr b="1" lang="en" sz="600">
                <a:solidFill>
                  <a:srgbClr val="000080"/>
                </a:solidFill>
                <a:latin typeface="Ubuntu Mono"/>
                <a:ea typeface="Ubuntu Mono"/>
                <a:cs typeface="Ubuntu Mono"/>
                <a:sym typeface="Ubuntu Mono"/>
              </a:rPr>
              <a:t>for</a:t>
            </a:r>
            <a:r>
              <a:rPr lang="en" sz="600">
                <a:solidFill>
                  <a:srgbClr val="333333"/>
                </a:solidFill>
                <a:latin typeface="Ubuntu Mono"/>
                <a:ea typeface="Ubuntu Mono"/>
                <a:cs typeface="Ubuntu Mono"/>
                <a:sym typeface="Ubuntu Mono"/>
              </a:rPr>
              <a:t> no</a:t>
            </a:r>
            <a:r>
              <a:rPr lang="en" sz="600">
                <a:solidFill>
                  <a:srgbClr val="0000FF"/>
                </a:solidFill>
                <a:latin typeface="Ubuntu Mono"/>
                <a:ea typeface="Ubuntu Mono"/>
                <a:cs typeface="Ubuntu Mono"/>
                <a:sym typeface="Ubuntu Mono"/>
              </a:rPr>
              <a:t>" "" Dialog options"</a:t>
            </a:r>
            <a:r>
              <a:rPr lang="en" sz="600">
                <a:solidFill>
                  <a:srgbClr val="333333"/>
                </a:solidFill>
                <a:latin typeface="Ubuntu Mono"/>
                <a:ea typeface="Ubuntu Mono"/>
                <a:cs typeface="Ubuntu Mono"/>
                <a:sym typeface="Ubuntu Mono"/>
              </a:rPr>
              <a:t> dlg_2button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loop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kdm_getkey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dup </a:t>
            </a:r>
            <a:r>
              <a:rPr lang="en" sz="600">
                <a:solidFill>
                  <a:srgbClr val="0000FF"/>
                </a:solidFill>
                <a:latin typeface="Ubuntu Mono"/>
                <a:ea typeface="Ubuntu Mono"/>
                <a:cs typeface="Ubuntu Mono"/>
                <a:sym typeface="Ubuntu Mono"/>
              </a:rPr>
              <a:t>12</a:t>
            </a:r>
            <a:r>
              <a:rPr lang="en" sz="600">
                <a:solidFill>
                  <a:srgbClr val="333333"/>
                </a:solidFill>
                <a:latin typeface="Ubuntu Mono"/>
                <a:ea typeface="Ubuntu Mono"/>
                <a:cs typeface="Ubuntu Mono"/>
                <a:sym typeface="Ubuntu Mono"/>
              </a:rPr>
              <a:t> =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drop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You selected YES</a:t>
            </a:r>
            <a:r>
              <a:rPr lang="en" sz="600">
                <a:solidFill>
                  <a:srgbClr val="0000FF"/>
                </a:solidFill>
                <a:latin typeface="Ubuntu Mono"/>
                <a:ea typeface="Ubuntu Mono"/>
                <a:cs typeface="Ubuntu Mono"/>
                <a:sym typeface="Ubuntu Mono"/>
              </a:rPr>
              <a:t>" "" GO"</a:t>
            </a:r>
            <a:r>
              <a:rPr lang="en" sz="600">
                <a:solidFill>
                  <a:srgbClr val="333333"/>
                </a:solidFill>
                <a:latin typeface="Ubuntu Mono"/>
                <a:ea typeface="Ubuntu Mono"/>
                <a:cs typeface="Ubuntu Mono"/>
                <a:sym typeface="Ubuntu Mono"/>
              </a:rPr>
              <a:t> dlg_textbox </a:t>
            </a:r>
            <a:r>
              <a:rPr lang="en" sz="600">
                <a:solidFill>
                  <a:srgbClr val="0000FF"/>
                </a:solidFill>
                <a:latin typeface="Ubuntu Mono"/>
                <a:ea typeface="Ubuntu Mono"/>
                <a:cs typeface="Ubuntu Mono"/>
                <a:sym typeface="Ubuntu Mono"/>
              </a:rPr>
              <a:t>800</a:t>
            </a:r>
            <a:r>
              <a:rPr lang="en" sz="600">
                <a:solidFill>
                  <a:srgbClr val="333333"/>
                </a:solidFill>
                <a:latin typeface="Ubuntu Mono"/>
                <a:ea typeface="Ubuntu Mono"/>
                <a:cs typeface="Ubuntu Mono"/>
                <a:sym typeface="Ubuntu Mono"/>
              </a:rPr>
              <a:t> msd DestroyDialog </a:t>
            </a:r>
            <a:r>
              <a:rPr b="1" lang="en" sz="600">
                <a:solidFill>
                  <a:srgbClr val="000080"/>
                </a:solidFill>
                <a:latin typeface="Ubuntu Mono"/>
                <a:ea typeface="Ubuntu Mono"/>
                <a:cs typeface="Ubuntu Mono"/>
                <a:sym typeface="Ubuntu Mono"/>
              </a:rPr>
              <a:t>break</a:t>
            </a:r>
            <a:r>
              <a:rPr lang="en" sz="600">
                <a:solidFill>
                  <a:srgbClr val="333333"/>
                </a:solidFill>
                <a:latin typeface="Ubuntu Mono"/>
                <a:ea typeface="Ubuntu Mono"/>
                <a:cs typeface="Ubuntu Mono"/>
                <a:sym typeface="Ubuntu Mono"/>
              </a:rPr>
              <a:t> 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dup </a:t>
            </a:r>
            <a:r>
              <a:rPr lang="en" sz="600">
                <a:solidFill>
                  <a:srgbClr val="0000FF"/>
                </a:solidFill>
                <a:latin typeface="Ubuntu Mono"/>
                <a:ea typeface="Ubuntu Mono"/>
                <a:cs typeface="Ubuntu Mono"/>
                <a:sym typeface="Ubuntu Mono"/>
              </a:rPr>
              <a:t>13</a:t>
            </a:r>
            <a:r>
              <a:rPr lang="en" sz="600">
                <a:solidFill>
                  <a:srgbClr val="333333"/>
                </a:solidFill>
                <a:latin typeface="Ubuntu Mono"/>
                <a:ea typeface="Ubuntu Mono"/>
                <a:cs typeface="Ubuntu Mono"/>
                <a:sym typeface="Ubuntu Mono"/>
              </a:rPr>
              <a:t> = </a:t>
            </a:r>
            <a:r>
              <a:rPr b="1" lang="en" sz="600">
                <a:solidFill>
                  <a:srgbClr val="000080"/>
                </a:solidFill>
                <a:latin typeface="Ubuntu Mono"/>
                <a:ea typeface="Ubuntu Mono"/>
                <a:cs typeface="Ubuntu Mono"/>
                <a:sym typeface="Ubuntu Mono"/>
              </a:rPr>
              <a:t>if</a:t>
            </a:r>
            <a:r>
              <a:rPr lang="en" sz="600">
                <a:solidFill>
                  <a:srgbClr val="333333"/>
                </a:solidFill>
                <a:latin typeface="Ubuntu Mono"/>
                <a:ea typeface="Ubuntu Mono"/>
                <a:cs typeface="Ubuntu Mono"/>
                <a:sym typeface="Ubuntu Mono"/>
              </a:rPr>
              <a:t> drop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You selected NO</a:t>
            </a:r>
            <a:r>
              <a:rPr lang="en" sz="600">
                <a:solidFill>
                  <a:srgbClr val="0000FF"/>
                </a:solidFill>
                <a:latin typeface="Ubuntu Mono"/>
                <a:ea typeface="Ubuntu Mono"/>
                <a:cs typeface="Ubuntu Mono"/>
                <a:sym typeface="Ubuntu Mono"/>
              </a:rPr>
              <a:t>" "" CANCEL"</a:t>
            </a:r>
            <a:r>
              <a:rPr lang="en" sz="600">
                <a:solidFill>
                  <a:srgbClr val="333333"/>
                </a:solidFill>
                <a:latin typeface="Ubuntu Mono"/>
                <a:ea typeface="Ubuntu Mono"/>
                <a:cs typeface="Ubuntu Mono"/>
                <a:sym typeface="Ubuntu Mono"/>
              </a:rPr>
              <a:t> dlg_textbox </a:t>
            </a:r>
            <a:r>
              <a:rPr lang="en" sz="600">
                <a:solidFill>
                  <a:srgbClr val="0000FF"/>
                </a:solidFill>
                <a:latin typeface="Ubuntu Mono"/>
                <a:ea typeface="Ubuntu Mono"/>
                <a:cs typeface="Ubuntu Mono"/>
                <a:sym typeface="Ubuntu Mono"/>
              </a:rPr>
              <a:t>800</a:t>
            </a:r>
            <a:r>
              <a:rPr lang="en" sz="600">
                <a:solidFill>
                  <a:srgbClr val="333333"/>
                </a:solidFill>
                <a:latin typeface="Ubuntu Mono"/>
                <a:ea typeface="Ubuntu Mono"/>
                <a:cs typeface="Ubuntu Mono"/>
                <a:sym typeface="Ubuntu Mono"/>
              </a:rPr>
              <a:t> msd DestroyDialog </a:t>
            </a:r>
            <a:r>
              <a:rPr b="1" lang="en" sz="600">
                <a:solidFill>
                  <a:srgbClr val="000080"/>
                </a:solidFill>
                <a:latin typeface="Ubuntu Mono"/>
                <a:ea typeface="Ubuntu Mono"/>
                <a:cs typeface="Ubuntu Mono"/>
                <a:sym typeface="Ubuntu Mono"/>
              </a:rPr>
              <a:t>break</a:t>
            </a:r>
            <a:r>
              <a:rPr lang="en" sz="600">
                <a:solidFill>
                  <a:srgbClr val="333333"/>
                </a:solidFill>
                <a:latin typeface="Ubuntu Mono"/>
                <a:ea typeface="Ubuntu Mono"/>
                <a:cs typeface="Ubuntu Mono"/>
                <a:sym typeface="Ubuntu Mono"/>
              </a:rPr>
              <a:t> endif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repeat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DestroyDialog</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reset_kdm</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p>
          <a:p>
            <a:pPr lvl="0" rtl="0">
              <a:lnSpc>
                <a:spcPct val="110795"/>
              </a:lnSpc>
              <a:spcBef>
                <a:spcPts val="0"/>
              </a:spcBef>
              <a:buNone/>
            </a:pPr>
            <a:r>
              <a:t/>
            </a:r>
            <a:endParaRPr sz="600">
              <a:solidFill>
                <a:srgbClr val="333333"/>
              </a:solidFill>
              <a:latin typeface="Ubuntu Mono"/>
              <a:ea typeface="Ubuntu Mono"/>
              <a:cs typeface="Ubuntu Mono"/>
              <a:sym typeface="Ubuntu Mono"/>
            </a:endParaRPr>
          </a:p>
          <a:p>
            <a:pPr lvl="0" rtl="0">
              <a:lnSpc>
                <a:spcPct val="110795"/>
              </a:lnSpc>
              <a:spcBef>
                <a:spcPts val="0"/>
              </a:spcBef>
              <a:buNone/>
            </a:pPr>
            <a:r>
              <a:rPr lang="en" sz="600">
                <a:solidFill>
                  <a:srgbClr val="333333"/>
                </a:solidFill>
                <a:latin typeface="Ubuntu Mono"/>
                <a:ea typeface="Ubuntu Mono"/>
                <a:cs typeface="Ubuntu Mono"/>
                <a:sym typeface="Ubuntu Mono"/>
              </a:rPr>
              <a:t>: bannerScreenModule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baseScreen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 ?PLASMA ]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ifdef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176</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third_widget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187</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29</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widget</a:t>
            </a:r>
          </a:p>
          <a:p>
            <a:pPr indent="0" lvl="0" marL="0" rtl="0">
              <a:lnSpc>
                <a:spcPct val="110795"/>
              </a:lnSpc>
              <a:spcBef>
                <a:spcPts val="0"/>
              </a:spcBef>
              <a:buNone/>
            </a:pPr>
            <a:r>
              <a:rPr lang="en" sz="600">
                <a:solidFill>
                  <a:srgbClr val="0000FF"/>
                </a:solidFill>
                <a:latin typeface="Ubuntu Mono"/>
                <a:ea typeface="Ubuntu Mono"/>
                <a:cs typeface="Ubuntu Mono"/>
                <a:sym typeface="Ubuntu Mono"/>
              </a:rPr>
              <a:t>        ""</a:t>
            </a:r>
            <a:r>
              <a:rPr lang="en" sz="600">
                <a:solidFill>
                  <a:srgbClr val="333333"/>
                </a:solidFill>
                <a:latin typeface="Ubuntu Mono"/>
                <a:ea typeface="Ubuntu Mono"/>
                <a:cs typeface="Ubuntu Mono"/>
                <a:sym typeface="Ubuntu Mono"/>
              </a:rPr>
              <a:t>  PLA:</a:t>
            </a:r>
            <a:r>
              <a:rPr lang="en" sz="600">
                <a:solidFill>
                  <a:srgbClr val="0000FF"/>
                </a:solidFill>
                <a:latin typeface="Ubuntu Mono"/>
                <a:ea typeface="Ubuntu Mono"/>
                <a:cs typeface="Ubuntu Mono"/>
                <a:sym typeface="Ubuntu Mono"/>
              </a:rPr>
              <a:t>" 110 34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110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47</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plasmaEna_widget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cBannerSF cBannerSF cBannerSF cRED</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0xF000</a:t>
            </a:r>
            <a:r>
              <a:rPr lang="en" sz="600">
                <a:solidFill>
                  <a:srgbClr val="333333"/>
                </a:solidFill>
                <a:latin typeface="Ubuntu Mono"/>
                <a:ea typeface="Ubuntu Mono"/>
                <a:cs typeface="Ubuntu Mono"/>
                <a:sym typeface="Ubuntu Mono"/>
              </a:rPr>
              <a:t> glcd_control_colors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cTRANSPARENT cWHITE glcd_text_colors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Crista</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s </a:t>
            </a:r>
            <a:r>
              <a:rPr lang="en" sz="600">
                <a:solidFill>
                  <a:srgbClr val="0000FF"/>
                </a:solidFill>
                <a:latin typeface="Ubuntu Mono"/>
                <a:ea typeface="Ubuntu Mono"/>
                <a:cs typeface="Ubuntu Mono"/>
                <a:sym typeface="Ubuntu Mono"/>
              </a:rPr>
              <a:t>" 205 17 glcd_text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202</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172</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test_widget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cBannerSF cBannerSF cBannerSF cRED</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0xF000</a:t>
            </a:r>
            <a:r>
              <a:rPr lang="en" sz="600">
                <a:solidFill>
                  <a:srgbClr val="333333"/>
                </a:solidFill>
                <a:latin typeface="Ubuntu Mono"/>
                <a:ea typeface="Ubuntu Mono"/>
                <a:cs typeface="Ubuntu Mono"/>
                <a:sym typeface="Ubuntu Mono"/>
              </a:rPr>
              <a:t> glcd_control_colors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create_widgets_module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endif</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ifexists bannerScreen_module bannerScreen_module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bannerScreenModule == bannerScreenModule_ptr</a:t>
            </a:r>
          </a:p>
          <a:p>
            <a:pPr lvl="0" rtl="0">
              <a:lnSpc>
                <a:spcPct val="110795"/>
              </a:lnSpc>
              <a:spcBef>
                <a:spcPts val="0"/>
              </a:spcBef>
              <a:buClr>
                <a:schemeClr val="dk1"/>
              </a:buClr>
              <a:buFont typeface="Arial"/>
              <a:buNone/>
            </a:pPr>
            <a:r>
              <a:t/>
            </a:r>
            <a:endParaRPr sz="600">
              <a:solidFill>
                <a:srgbClr val="333333"/>
              </a:solidFill>
              <a:latin typeface="Ubuntu Mono"/>
              <a:ea typeface="Ubuntu Mono"/>
              <a:cs typeface="Ubuntu Mono"/>
              <a:sym typeface="Ubuntu Mono"/>
            </a:endParaRPr>
          </a:p>
        </p:txBody>
      </p:sp>
      <p:sp>
        <p:nvSpPr>
          <p:cNvPr id="283" name="Shape 283"/>
          <p:cNvSpPr txBox="1"/>
          <p:nvPr/>
        </p:nvSpPr>
        <p:spPr>
          <a:xfrm>
            <a:off x="7004350" y="0"/>
            <a:ext cx="2139600" cy="5652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Keypad UI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descr="MotionMechanicTurtleJump.PNG" id="288" name="Shape 288"/>
          <p:cNvPicPr preferRelativeResize="0"/>
          <p:nvPr/>
        </p:nvPicPr>
        <p:blipFill>
          <a:blip r:embed="rId3">
            <a:alphaModFix/>
          </a:blip>
          <a:stretch>
            <a:fillRect/>
          </a:stretch>
        </p:blipFill>
        <p:spPr>
          <a:xfrm>
            <a:off x="0" y="101113"/>
            <a:ext cx="9144001" cy="4941287"/>
          </a:xfrm>
          <a:prstGeom prst="rect">
            <a:avLst/>
          </a:prstGeom>
          <a:noFill/>
          <a:ln>
            <a:noFill/>
          </a:ln>
        </p:spPr>
      </p:pic>
      <p:sp>
        <p:nvSpPr>
          <p:cNvPr id="289" name="Shape 289"/>
          <p:cNvSpPr/>
          <p:nvPr/>
        </p:nvSpPr>
        <p:spPr>
          <a:xfrm>
            <a:off x="76200" y="4683025"/>
            <a:ext cx="2543400" cy="1818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0" name="Shape 290"/>
          <p:cNvSpPr txBox="1"/>
          <p:nvPr/>
        </p:nvSpPr>
        <p:spPr>
          <a:xfrm>
            <a:off x="5618400" y="2667775"/>
            <a:ext cx="3148800" cy="22809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Motion Mechanic (command line)</a:t>
            </a:r>
            <a:r>
              <a:rPr i="1" lang="en" sz="3000">
                <a:solidFill>
                  <a:srgbClr val="0000FF"/>
                </a:solidFill>
                <a:latin typeface="Ubuntu Medium"/>
                <a:ea typeface="Ubuntu Medium"/>
                <a:cs typeface="Ubuntu Medium"/>
                <a:sym typeface="Ubuntu Medium"/>
              </a:rPr>
              <a: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Shape 67"/>
          <p:cNvPicPr preferRelativeResize="0"/>
          <p:nvPr/>
        </p:nvPicPr>
        <p:blipFill>
          <a:blip r:embed="rId3">
            <a:alphaModFix/>
          </a:blip>
          <a:stretch>
            <a:fillRect/>
          </a:stretch>
        </p:blipFill>
        <p:spPr>
          <a:xfrm>
            <a:off x="329763" y="68275"/>
            <a:ext cx="3616525" cy="2707813"/>
          </a:xfrm>
          <a:prstGeom prst="rect">
            <a:avLst/>
          </a:prstGeom>
          <a:noFill/>
          <a:ln>
            <a:noFill/>
          </a:ln>
        </p:spPr>
      </p:pic>
      <p:pic>
        <p:nvPicPr>
          <p:cNvPr id="68" name="Shape 68"/>
          <p:cNvPicPr preferRelativeResize="0"/>
          <p:nvPr/>
        </p:nvPicPr>
        <p:blipFill>
          <a:blip r:embed="rId4">
            <a:alphaModFix/>
          </a:blip>
          <a:stretch>
            <a:fillRect/>
          </a:stretch>
        </p:blipFill>
        <p:spPr>
          <a:xfrm>
            <a:off x="4673925" y="2670800"/>
            <a:ext cx="4080726" cy="2295400"/>
          </a:xfrm>
          <a:prstGeom prst="rect">
            <a:avLst/>
          </a:prstGeom>
          <a:noFill/>
          <a:ln>
            <a:noFill/>
          </a:ln>
        </p:spPr>
      </p:pic>
      <p:pic>
        <p:nvPicPr>
          <p:cNvPr id="69" name="Shape 69"/>
          <p:cNvPicPr preferRelativeResize="0"/>
          <p:nvPr/>
        </p:nvPicPr>
        <p:blipFill>
          <a:blip r:embed="rId5">
            <a:alphaModFix/>
          </a:blip>
          <a:stretch>
            <a:fillRect/>
          </a:stretch>
        </p:blipFill>
        <p:spPr>
          <a:xfrm>
            <a:off x="4371250" y="720025"/>
            <a:ext cx="4383400" cy="574700"/>
          </a:xfrm>
          <a:prstGeom prst="rect">
            <a:avLst/>
          </a:prstGeom>
          <a:noFill/>
          <a:ln>
            <a:noFill/>
          </a:ln>
        </p:spPr>
      </p:pic>
      <p:sp>
        <p:nvSpPr>
          <p:cNvPr id="70" name="Shape 70"/>
          <p:cNvSpPr txBox="1"/>
          <p:nvPr/>
        </p:nvSpPr>
        <p:spPr>
          <a:xfrm>
            <a:off x="594275" y="2937200"/>
            <a:ext cx="3180300" cy="1947000"/>
          </a:xfrm>
          <a:prstGeom prst="rect">
            <a:avLst/>
          </a:prstGeom>
          <a:noFill/>
          <a:ln>
            <a:noFill/>
          </a:ln>
        </p:spPr>
        <p:txBody>
          <a:bodyPr anchorCtr="0" anchor="ctr" bIns="91425" lIns="91425" rIns="91425" wrap="square" tIns="91425">
            <a:noAutofit/>
          </a:bodyPr>
          <a:lstStyle/>
          <a:p>
            <a:pPr lvl="0" rtl="0">
              <a:lnSpc>
                <a:spcPct val="115000"/>
              </a:lnSpc>
              <a:spcBef>
                <a:spcPts val="0"/>
              </a:spcBef>
              <a:buNone/>
            </a:pPr>
            <a:r>
              <a:rPr lang="en" sz="1200">
                <a:solidFill>
                  <a:schemeClr val="dk1"/>
                </a:solidFill>
                <a:latin typeface="Ubuntu Light"/>
                <a:ea typeface="Ubuntu Light"/>
                <a:cs typeface="Ubuntu Light"/>
                <a:sym typeface="Ubuntu Light"/>
              </a:rPr>
              <a:t>For over 25 years ExtraTech Systems has </a:t>
            </a:r>
            <a:r>
              <a:rPr b="1" lang="en" sz="1200">
                <a:solidFill>
                  <a:schemeClr val="dk1"/>
                </a:solidFill>
                <a:latin typeface="Ubuntu"/>
                <a:ea typeface="Ubuntu"/>
                <a:cs typeface="Ubuntu"/>
                <a:sym typeface="Ubuntu"/>
              </a:rPr>
              <a:t>designed and manufactured motion control technology for </a:t>
            </a:r>
            <a:r>
              <a:rPr lang="en" sz="1200">
                <a:solidFill>
                  <a:schemeClr val="dk1"/>
                </a:solidFill>
                <a:latin typeface="Ubuntu Light"/>
                <a:ea typeface="Ubuntu Light"/>
                <a:cs typeface="Ubuntu Light"/>
                <a:sym typeface="Ubuntu Light"/>
              </a:rPr>
              <a:t>thousands of</a:t>
            </a:r>
            <a:r>
              <a:rPr b="1" lang="en" sz="1200">
                <a:solidFill>
                  <a:schemeClr val="dk1"/>
                </a:solidFill>
                <a:latin typeface="Ubuntu"/>
                <a:ea typeface="Ubuntu"/>
                <a:cs typeface="Ubuntu"/>
                <a:sym typeface="Ubuntu"/>
              </a:rPr>
              <a:t> CNC motion applications</a:t>
            </a:r>
            <a:r>
              <a:rPr lang="en" sz="1200">
                <a:solidFill>
                  <a:schemeClr val="dk1"/>
                </a:solidFill>
                <a:latin typeface="Ubuntu Light"/>
                <a:ea typeface="Ubuntu Light"/>
                <a:cs typeface="Ubuntu Light"/>
                <a:sym typeface="Ubuntu Light"/>
              </a:rPr>
              <a:t> across North America and into Europe.  Working exclusively with OEM's and high-volume users, our technology </a:t>
            </a:r>
            <a:r>
              <a:rPr b="1" lang="en" sz="1200">
                <a:solidFill>
                  <a:schemeClr val="dk1"/>
                </a:solidFill>
                <a:latin typeface="Ubuntu"/>
                <a:ea typeface="Ubuntu"/>
                <a:cs typeface="Ubuntu"/>
                <a:sym typeface="Ubuntu"/>
              </a:rPr>
              <a:t>provides cost-effective, powerful and flexible solutions for motion automation</a:t>
            </a:r>
            <a:r>
              <a:rPr lang="en" sz="1200">
                <a:solidFill>
                  <a:schemeClr val="dk1"/>
                </a:solidFill>
                <a:latin typeface="Ubuntu Light"/>
                <a:ea typeface="Ubuntu Light"/>
                <a:cs typeface="Ubuntu Light"/>
                <a:sym typeface="Ubuntu Light"/>
              </a:rP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nvSpPr>
        <p:spPr>
          <a:xfrm>
            <a:off x="7004350" y="0"/>
            <a:ext cx="2139600" cy="5652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Keypad UI </a:t>
            </a:r>
          </a:p>
        </p:txBody>
      </p:sp>
      <p:sp>
        <p:nvSpPr>
          <p:cNvPr id="296" name="Shape 296" title="20170727_101401.mp4">
            <a:hlinkClick r:id="rId3"/>
          </p:cNvPr>
          <p:cNvSpPr/>
          <p:nvPr/>
        </p:nvSpPr>
        <p:spPr>
          <a:xfrm>
            <a:off x="2286000" y="956675"/>
            <a:ext cx="4572000" cy="3429000"/>
          </a:xfrm>
          <a:prstGeom prst="rect">
            <a:avLst/>
          </a:prstGeom>
          <a:blipFill>
            <a:blip r:embed="rId4">
              <a:alphaModFix/>
            </a:blip>
            <a:stretch>
              <a:fillRect/>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0" name="Shape 300"/>
        <p:cNvGrpSpPr/>
        <p:nvPr/>
      </p:nvGrpSpPr>
      <p:grpSpPr>
        <a:xfrm>
          <a:off x="0" y="0"/>
          <a:ext cx="0" cy="0"/>
          <a:chOff x="0" y="0"/>
          <a:chExt cx="0" cy="0"/>
        </a:xfrm>
      </p:grpSpPr>
      <p:sp>
        <p:nvSpPr>
          <p:cNvPr id="301" name="Shape 301"/>
          <p:cNvSpPr txBox="1"/>
          <p:nvPr>
            <p:ph type="title"/>
          </p:nvPr>
        </p:nvSpPr>
        <p:spPr>
          <a:xfrm>
            <a:off x="311700" y="322075"/>
            <a:ext cx="8520600" cy="572700"/>
          </a:xfrm>
          <a:prstGeom prst="rect">
            <a:avLst/>
          </a:prstGeom>
        </p:spPr>
        <p:txBody>
          <a:bodyPr anchorCtr="0" anchor="t" bIns="91425" lIns="91425" rIns="91425" wrap="square" tIns="91425">
            <a:noAutofit/>
          </a:bodyPr>
          <a:lstStyle/>
          <a:p>
            <a:pPr lvl="0" rtl="0">
              <a:spcBef>
                <a:spcPts val="0"/>
              </a:spcBef>
              <a:buClr>
                <a:schemeClr val="dk1"/>
              </a:buClr>
              <a:buSzPct val="45833"/>
              <a:buFont typeface="Arial"/>
              <a:buNone/>
            </a:pPr>
            <a:r>
              <a:rPr lang="en">
                <a:latin typeface="Ubuntu Mono"/>
                <a:ea typeface="Ubuntu Mono"/>
                <a:cs typeface="Ubuntu Mono"/>
                <a:sym typeface="Ubuntu Mono"/>
              </a:rPr>
              <a:t>μCito </a:t>
            </a:r>
            <a:r>
              <a:rPr lang="en" sz="2400">
                <a:latin typeface="Ubuntu Mono"/>
                <a:ea typeface="Ubuntu Mono"/>
                <a:cs typeface="Ubuntu Mono"/>
                <a:sym typeface="Ubuntu Mono"/>
              </a:rPr>
              <a:t>(Keypad Controller UI Cont.)</a:t>
            </a:r>
          </a:p>
        </p:txBody>
      </p:sp>
      <p:sp>
        <p:nvSpPr>
          <p:cNvPr id="302" name="Shape 302"/>
          <p:cNvSpPr txBox="1"/>
          <p:nvPr>
            <p:ph idx="1" type="body"/>
          </p:nvPr>
        </p:nvSpPr>
        <p:spPr>
          <a:xfrm>
            <a:off x="149075" y="1116825"/>
            <a:ext cx="3383400" cy="3586200"/>
          </a:xfrm>
          <a:prstGeom prst="rect">
            <a:avLst/>
          </a:prstGeom>
        </p:spPr>
        <p:txBody>
          <a:bodyPr anchorCtr="0" anchor="t" bIns="91425" lIns="91425" rIns="91425" wrap="square" tIns="91425">
            <a:noAutofit/>
          </a:bodyPr>
          <a:lstStyle/>
          <a:p>
            <a:pPr lvl="0" rtl="0">
              <a:lnSpc>
                <a:spcPct val="110795"/>
              </a:lnSpc>
              <a:spcBef>
                <a:spcPts val="0"/>
              </a:spcBef>
              <a:spcAft>
                <a:spcPts val="0"/>
              </a:spcAft>
              <a:buClr>
                <a:srgbClr val="000000"/>
              </a:buClr>
              <a:buSzPct val="183333"/>
              <a:buFont typeface="Arial"/>
              <a:buNone/>
            </a:pPr>
            <a:r>
              <a:rPr lang="en" sz="600">
                <a:solidFill>
                  <a:srgbClr val="333333"/>
                </a:solidFill>
                <a:latin typeface="Ubuntu Mono"/>
                <a:ea typeface="Ubuntu Mono"/>
                <a:cs typeface="Ubuntu Mono"/>
                <a:sym typeface="Ubuntu Mono"/>
              </a:rPr>
              <a:t>: america</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cWHITE cLGRAY cGRAY cWHITE set_sunkin_effect_colors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60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180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240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cRED cLRED cMAROON cRED set_sunkin_effect_colors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90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150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210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cBLUE cLBLUE cTEAL cBLUE set_sunkin_effect_colors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180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4</a:t>
            </a:r>
            <a:r>
              <a:rPr lang="en" sz="600">
                <a:solidFill>
                  <a:srgbClr val="333333"/>
                </a:solidFill>
                <a:latin typeface="Ubuntu Mono"/>
                <a:ea typeface="Ubuntu Mono"/>
                <a:cs typeface="Ubuntu Mono"/>
                <a:sym typeface="Ubuntu Mono"/>
              </a:rPr>
              <a:t> sunkin_cbox_add drop</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1000</a:t>
            </a:r>
            <a:r>
              <a:rPr lang="en" sz="600">
                <a:solidFill>
                  <a:srgbClr val="333333"/>
                </a:solidFill>
                <a:latin typeface="Ubuntu Mono"/>
                <a:ea typeface="Ubuntu Mono"/>
                <a:cs typeface="Ubuntu Mono"/>
                <a:sym typeface="Ubuntu Mono"/>
              </a:rPr>
              <a:t> msd    </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cRED glcd_clear_display  </a:t>
            </a:r>
            <a:r>
              <a:rPr lang="en" sz="600">
                <a:solidFill>
                  <a:srgbClr val="0000FF"/>
                </a:solidFill>
                <a:latin typeface="Ubuntu Mono"/>
                <a:ea typeface="Ubuntu Mono"/>
                <a:cs typeface="Ubuntu Mono"/>
                <a:sym typeface="Ubuntu Mono"/>
              </a:rPr>
              <a:t>10</a:t>
            </a:r>
            <a:r>
              <a:rPr lang="en" sz="600">
                <a:solidFill>
                  <a:srgbClr val="333333"/>
                </a:solidFill>
                <a:latin typeface="Ubuntu Mono"/>
                <a:ea typeface="Ubuntu Mono"/>
                <a:cs typeface="Ubuntu Mono"/>
                <a:sym typeface="Ubuntu Mono"/>
              </a:rPr>
              <a:t> msd</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baseScreen bannerScreenModule</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USA! </a:t>
            </a:r>
            <a:r>
              <a:rPr lang="en" sz="600">
                <a:solidFill>
                  <a:srgbClr val="0000FF"/>
                </a:solidFill>
                <a:latin typeface="Ubuntu Mono"/>
                <a:ea typeface="Ubuntu Mono"/>
                <a:cs typeface="Ubuntu Mono"/>
                <a:sym typeface="Ubuntu Mono"/>
              </a:rPr>
              <a:t>" 50 200 glcd_text 1000 msd</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USA! </a:t>
            </a:r>
            <a:r>
              <a:rPr lang="en" sz="600">
                <a:solidFill>
                  <a:srgbClr val="0000FF"/>
                </a:solidFill>
                <a:latin typeface="Ubuntu Mono"/>
                <a:ea typeface="Ubuntu Mono"/>
                <a:cs typeface="Ubuntu Mono"/>
                <a:sym typeface="Ubuntu Mono"/>
              </a:rPr>
              <a:t>" 140 200 glcd_text 1000 msd</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USA! </a:t>
            </a:r>
            <a:r>
              <a:rPr lang="en" sz="600">
                <a:solidFill>
                  <a:srgbClr val="0000FF"/>
                </a:solidFill>
                <a:latin typeface="Ubuntu Mono"/>
                <a:ea typeface="Ubuntu Mono"/>
                <a:cs typeface="Ubuntu Mono"/>
                <a:sym typeface="Ubuntu Mono"/>
              </a:rPr>
              <a:t>" 230 200 glcd_text</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p>
          <a:p>
            <a:pPr lvl="0" rtl="0">
              <a:lnSpc>
                <a:spcPct val="110795"/>
              </a:lnSpc>
              <a:spcBef>
                <a:spcPts val="0"/>
              </a:spcBef>
              <a:spcAft>
                <a:spcPts val="0"/>
              </a:spcAft>
              <a:buClr>
                <a:srgbClr val="000000"/>
              </a:buClr>
              <a:buSzPct val="183333"/>
              <a:buFont typeface="Arial"/>
              <a:buNone/>
            </a:pPr>
            <a:r>
              <a:t/>
            </a:r>
            <a:endParaRPr sz="600">
              <a:solidFill>
                <a:srgbClr val="333333"/>
              </a:solidFill>
              <a:latin typeface="Ubuntu Mono"/>
              <a:ea typeface="Ubuntu Mono"/>
              <a:cs typeface="Ubuntu Mono"/>
              <a:sym typeface="Ubuntu Mono"/>
            </a:endParaRPr>
          </a:p>
          <a:p>
            <a:pPr lvl="0" rtl="0">
              <a:lnSpc>
                <a:spcPct val="110795"/>
              </a:lnSpc>
              <a:spcBef>
                <a:spcPts val="0"/>
              </a:spcBef>
              <a:spcAft>
                <a:spcPts val="0"/>
              </a:spcAft>
              <a:buClr>
                <a:schemeClr val="dk1"/>
              </a:buClr>
              <a:buSzPct val="183333"/>
              <a:buFont typeface="Arial"/>
              <a:buNone/>
            </a:pPr>
            <a:r>
              <a:t/>
            </a:r>
            <a:endParaRPr sz="600">
              <a:solidFill>
                <a:srgbClr val="333333"/>
              </a:solidFill>
              <a:latin typeface="Ubuntu Mono"/>
              <a:ea typeface="Ubuntu Mono"/>
              <a:cs typeface="Ubuntu Mono"/>
              <a:sym typeface="Ubuntu Mono"/>
            </a:endParaRPr>
          </a:p>
        </p:txBody>
      </p:sp>
      <p:sp>
        <p:nvSpPr>
          <p:cNvPr id="303" name="Shape 303"/>
          <p:cNvSpPr txBox="1"/>
          <p:nvPr/>
        </p:nvSpPr>
        <p:spPr>
          <a:xfrm>
            <a:off x="7004350" y="0"/>
            <a:ext cx="2139600" cy="5652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Keypad UI </a:t>
            </a:r>
          </a:p>
        </p:txBody>
      </p:sp>
      <p:sp>
        <p:nvSpPr>
          <p:cNvPr id="304" name="Shape 304" title="20170727_105820.mp4">
            <a:hlinkClick r:id="rId3"/>
          </p:cNvPr>
          <p:cNvSpPr/>
          <p:nvPr/>
        </p:nvSpPr>
        <p:spPr>
          <a:xfrm>
            <a:off x="3684875" y="1047175"/>
            <a:ext cx="4572000" cy="3429000"/>
          </a:xfrm>
          <a:prstGeom prst="rect">
            <a:avLst/>
          </a:prstGeom>
          <a:blipFill>
            <a:blip r:embed="rId4">
              <a:alphaModFix/>
            </a:blip>
            <a:stretch>
              <a:fillRect/>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descr="large.gif" id="309" name="Shape 309"/>
          <p:cNvPicPr preferRelativeResize="0"/>
          <p:nvPr/>
        </p:nvPicPr>
        <p:blipFill>
          <a:blip r:embed="rId3">
            <a:alphaModFix/>
          </a:blip>
          <a:stretch>
            <a:fillRect/>
          </a:stretch>
        </p:blipFill>
        <p:spPr>
          <a:xfrm>
            <a:off x="943410" y="0"/>
            <a:ext cx="7257178" cy="5143501"/>
          </a:xfrm>
          <a:prstGeom prst="rect">
            <a:avLst/>
          </a:prstGeom>
          <a:noFill/>
          <a:ln>
            <a:noFill/>
          </a:ln>
        </p:spPr>
      </p:pic>
      <p:sp>
        <p:nvSpPr>
          <p:cNvPr id="310" name="Shape 310"/>
          <p:cNvSpPr txBox="1"/>
          <p:nvPr/>
        </p:nvSpPr>
        <p:spPr>
          <a:xfrm>
            <a:off x="5651925" y="0"/>
            <a:ext cx="2548500" cy="18438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uCito Job Commands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p:nvPr/>
        </p:nvSpPr>
        <p:spPr>
          <a:xfrm>
            <a:off x="2725450" y="1448100"/>
            <a:ext cx="3442500" cy="1564200"/>
          </a:xfrm>
          <a:prstGeom prst="roundRect">
            <a:avLst>
              <a:gd fmla="val 16667" name="adj"/>
            </a:avLst>
          </a:prstGeom>
          <a:solidFill>
            <a:srgbClr val="0000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3600">
                <a:solidFill>
                  <a:srgbClr val="FFFFFF"/>
                </a:solidFill>
                <a:latin typeface="Ubuntu Mono"/>
                <a:ea typeface="Ubuntu Mono"/>
                <a:cs typeface="Ubuntu Mono"/>
                <a:sym typeface="Ubuntu Mono"/>
              </a:rPr>
              <a:t>Code Snippet</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19" name="Shape 319"/>
        <p:cNvGrpSpPr/>
        <p:nvPr/>
      </p:nvGrpSpPr>
      <p:grpSpPr>
        <a:xfrm>
          <a:off x="0" y="0"/>
          <a:ext cx="0" cy="0"/>
          <a:chOff x="0" y="0"/>
          <a:chExt cx="0" cy="0"/>
        </a:xfrm>
      </p:grpSpPr>
      <p:sp>
        <p:nvSpPr>
          <p:cNvPr id="320" name="Shape 320"/>
          <p:cNvSpPr txBox="1"/>
          <p:nvPr>
            <p:ph type="title"/>
          </p:nvPr>
        </p:nvSpPr>
        <p:spPr>
          <a:xfrm>
            <a:off x="311700" y="322075"/>
            <a:ext cx="8520600" cy="572700"/>
          </a:xfrm>
          <a:prstGeom prst="rect">
            <a:avLst/>
          </a:prstGeom>
        </p:spPr>
        <p:txBody>
          <a:bodyPr anchorCtr="0" anchor="t" bIns="91425" lIns="91425" rIns="91425" wrap="square" tIns="91425">
            <a:noAutofit/>
          </a:bodyPr>
          <a:lstStyle/>
          <a:p>
            <a:pPr lvl="0" rtl="0">
              <a:spcBef>
                <a:spcPts val="0"/>
              </a:spcBef>
              <a:buClr>
                <a:schemeClr val="dk1"/>
              </a:buClr>
              <a:buSzPct val="45833"/>
              <a:buFont typeface="Arial"/>
              <a:buNone/>
            </a:pPr>
            <a:r>
              <a:rPr lang="en">
                <a:latin typeface="Ubuntu Mono"/>
                <a:ea typeface="Ubuntu Mono"/>
                <a:cs typeface="Ubuntu Mono"/>
                <a:sym typeface="Ubuntu Mono"/>
              </a:rPr>
              <a:t>μCito </a:t>
            </a:r>
            <a:r>
              <a:rPr lang="en" sz="2400">
                <a:latin typeface="Ubuntu Mono"/>
                <a:ea typeface="Ubuntu Mono"/>
                <a:cs typeface="Ubuntu Mono"/>
                <a:sym typeface="Ubuntu Mono"/>
              </a:rPr>
              <a:t>(Machine Movement)</a:t>
            </a:r>
          </a:p>
        </p:txBody>
      </p:sp>
      <p:sp>
        <p:nvSpPr>
          <p:cNvPr id="321" name="Shape 321"/>
          <p:cNvSpPr txBox="1"/>
          <p:nvPr>
            <p:ph idx="1" type="body"/>
          </p:nvPr>
        </p:nvSpPr>
        <p:spPr>
          <a:xfrm>
            <a:off x="1337825" y="1027975"/>
            <a:ext cx="2247300" cy="3586200"/>
          </a:xfrm>
          <a:prstGeom prst="rect">
            <a:avLst/>
          </a:prstGeom>
        </p:spPr>
        <p:txBody>
          <a:bodyPr anchorCtr="0" anchor="t" bIns="91425" lIns="91425" rIns="91425" wrap="square" tIns="91425">
            <a:noAutofit/>
          </a:bodyPr>
          <a:lstStyle/>
          <a:p>
            <a:pPr lvl="0" rtl="0">
              <a:lnSpc>
                <a:spcPct val="110795"/>
              </a:lnSpc>
              <a:spcBef>
                <a:spcPts val="0"/>
              </a:spcBef>
              <a:spcAft>
                <a:spcPts val="0"/>
              </a:spcAft>
              <a:buClr>
                <a:schemeClr val="dk1"/>
              </a:buClr>
              <a:buSzPct val="183333"/>
              <a:buFont typeface="Arial"/>
              <a:buNone/>
            </a:pPr>
            <a:r>
              <a:rPr lang="en" sz="600">
                <a:solidFill>
                  <a:srgbClr val="333333"/>
                </a:solidFill>
                <a:latin typeface="Ubuntu Mono"/>
                <a:ea typeface="Ubuntu Mono"/>
                <a:cs typeface="Ubuntu Mono"/>
                <a:sym typeface="Ubuntu Mono"/>
              </a:rPr>
              <a:t>: line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start_motion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umaline fp end_motion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Absolute positioning</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line_back</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start_motion get_soft_home? umaline fp end_motion </a:t>
            </a:r>
            <a:r>
              <a:rPr lang="en" sz="600">
                <a:solidFill>
                  <a:srgbClr val="A61717"/>
                </a:solidFill>
                <a:highlight>
                  <a:srgbClr val="E3D2D2"/>
                </a:highlight>
                <a:latin typeface="Ubuntu Mono"/>
                <a:ea typeface="Ubuntu Mono"/>
                <a:cs typeface="Ubuntu Mono"/>
                <a:sym typeface="Ubuntu Mono"/>
              </a:rPr>
              <a:t>`</a:t>
            </a:r>
            <a:r>
              <a:rPr lang="en" sz="600">
                <a:solidFill>
                  <a:srgbClr val="333333"/>
                </a:solidFill>
                <a:latin typeface="Ubuntu Mono"/>
                <a:ea typeface="Ubuntu Mono"/>
                <a:cs typeface="Ubuntu Mono"/>
                <a:sym typeface="Ubuntu Mono"/>
              </a:rPr>
              <a:t> Relative coordinates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three_dim_arc</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start_motion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laxisz get_pos? </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150.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180.</a:t>
            </a:r>
            <a:r>
              <a:rPr lang="en" sz="600">
                <a:solidFill>
                  <a:srgbClr val="333333"/>
                </a:solidFill>
                <a:latin typeface="Ubuntu Mono"/>
                <a:ea typeface="Ubuntu Mono"/>
                <a:cs typeface="Ubuntu Mono"/>
                <a:sym typeface="Ubuntu Mono"/>
              </a:rPr>
              <a:t> arc3 fp end_motion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go_home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start_motion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umaline fp end_motion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bezier_curve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start_motion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laxisx get_pos? laxisy get_pos?</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fover fover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6</a:t>
            </a:r>
            <a:r>
              <a:rPr lang="en" sz="600">
                <a:solidFill>
                  <a:srgbClr val="333333"/>
                </a:solidFill>
                <a:latin typeface="Ubuntu Mono"/>
                <a:ea typeface="Ubuntu Mono"/>
                <a:cs typeface="Ubuntu Mono"/>
                <a:sym typeface="Ubuntu Mono"/>
              </a:rPr>
              <a:t> fpluck </a:t>
            </a:r>
            <a:r>
              <a:rPr lang="en" sz="600">
                <a:solidFill>
                  <a:srgbClr val="0000FF"/>
                </a:solidFill>
                <a:latin typeface="Ubuntu Mono"/>
                <a:ea typeface="Ubuntu Mono"/>
                <a:cs typeface="Ubuntu Mono"/>
                <a:sym typeface="Ubuntu Mono"/>
              </a:rPr>
              <a:t>6</a:t>
            </a:r>
            <a:r>
              <a:rPr lang="en" sz="600">
                <a:solidFill>
                  <a:srgbClr val="333333"/>
                </a:solidFill>
                <a:latin typeface="Ubuntu Mono"/>
                <a:ea typeface="Ubuntu Mono"/>
                <a:cs typeface="Ubuntu Mono"/>
                <a:sym typeface="Ubuntu Mono"/>
              </a:rPr>
              <a:t> fpluck bz2 fp end_motion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arc_helix</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start_motion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0.2</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240.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0.2</a:t>
            </a:r>
            <a:r>
              <a:rPr lang="en" sz="600">
                <a:solidFill>
                  <a:srgbClr val="333333"/>
                </a:solidFill>
                <a:latin typeface="Ubuntu Mono"/>
                <a:ea typeface="Ubuntu Mono"/>
                <a:cs typeface="Ubuntu Mono"/>
                <a:sym typeface="Ubuntu Mono"/>
              </a:rPr>
              <a:t> ahelic</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fp end_motion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p>
        </p:txBody>
      </p:sp>
      <p:sp>
        <p:nvSpPr>
          <p:cNvPr id="322" name="Shape 322"/>
          <p:cNvSpPr txBox="1"/>
          <p:nvPr/>
        </p:nvSpPr>
        <p:spPr>
          <a:xfrm>
            <a:off x="4540425" y="894775"/>
            <a:ext cx="3019200" cy="3852600"/>
          </a:xfrm>
          <a:prstGeom prst="rect">
            <a:avLst/>
          </a:prstGeom>
          <a:noFill/>
          <a:ln>
            <a:noFill/>
          </a:ln>
        </p:spPr>
        <p:txBody>
          <a:bodyPr anchorCtr="0" anchor="ctr" bIns="91425" lIns="91425" rIns="91425" wrap="square" tIns="91425">
            <a:noAutofit/>
          </a:bodyPr>
          <a:lstStyle/>
          <a:p>
            <a:pPr lvl="0" rtl="0">
              <a:lnSpc>
                <a:spcPct val="110795"/>
              </a:lnSpc>
              <a:spcBef>
                <a:spcPts val="0"/>
              </a:spcBef>
              <a:buClr>
                <a:schemeClr val="dk1"/>
              </a:buClr>
              <a:buSzPct val="183333"/>
              <a:buFont typeface="Arial"/>
              <a:buNone/>
            </a:pP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move_axes_individually</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laxisx get_pos? ivar start_x</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laxisy get_pos? ivar start_y</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laxisz get_pos? ivar start_z</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start_motion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axis_uline </a:t>
            </a:r>
            <a:r>
              <a:rPr lang="en" sz="600">
                <a:solidFill>
                  <a:srgbClr val="0000FF"/>
                </a:solidFill>
                <a:latin typeface="Ubuntu Mono"/>
                <a:ea typeface="Ubuntu Mono"/>
                <a:cs typeface="Ubuntu Mono"/>
                <a:sym typeface="Ubuntu Mono"/>
              </a:rPr>
              <a:t>1000</a:t>
            </a:r>
            <a:r>
              <a:rPr lang="en" sz="600">
                <a:solidFill>
                  <a:srgbClr val="333333"/>
                </a:solidFill>
                <a:latin typeface="Ubuntu Mono"/>
                <a:ea typeface="Ubuntu Mono"/>
                <a:cs typeface="Ubuntu Mono"/>
                <a:sym typeface="Ubuntu Mono"/>
              </a:rPr>
              <a:t> delay start_x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axis_umaline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axis_uline </a:t>
            </a:r>
            <a:r>
              <a:rPr lang="en" sz="600">
                <a:solidFill>
                  <a:srgbClr val="0000FF"/>
                </a:solidFill>
                <a:latin typeface="Ubuntu Mono"/>
                <a:ea typeface="Ubuntu Mono"/>
                <a:cs typeface="Ubuntu Mono"/>
                <a:sym typeface="Ubuntu Mono"/>
              </a:rPr>
              <a:t>1000</a:t>
            </a:r>
            <a:r>
              <a:rPr lang="en" sz="600">
                <a:solidFill>
                  <a:srgbClr val="333333"/>
                </a:solidFill>
                <a:latin typeface="Ubuntu Mono"/>
                <a:ea typeface="Ubuntu Mono"/>
                <a:cs typeface="Ubuntu Mono"/>
                <a:sym typeface="Ubuntu Mono"/>
              </a:rPr>
              <a:t> delay start_y </a:t>
            </a:r>
            <a:r>
              <a:rPr lang="en" sz="600">
                <a:solidFill>
                  <a:srgbClr val="0000FF"/>
                </a:solidFill>
                <a:latin typeface="Ubuntu Mono"/>
                <a:ea typeface="Ubuntu Mono"/>
                <a:cs typeface="Ubuntu Mono"/>
                <a:sym typeface="Ubuntu Mono"/>
              </a:rPr>
              <a:t>1</a:t>
            </a:r>
            <a:r>
              <a:rPr lang="en" sz="600">
                <a:solidFill>
                  <a:srgbClr val="333333"/>
                </a:solidFill>
                <a:latin typeface="Ubuntu Mono"/>
                <a:ea typeface="Ubuntu Mono"/>
                <a:cs typeface="Ubuntu Mono"/>
                <a:sym typeface="Ubuntu Mono"/>
              </a:rPr>
              <a:t> axis_umaline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axis_uline </a:t>
            </a:r>
            <a:r>
              <a:rPr lang="en" sz="600">
                <a:solidFill>
                  <a:srgbClr val="0000FF"/>
                </a:solidFill>
                <a:latin typeface="Ubuntu Mono"/>
                <a:ea typeface="Ubuntu Mono"/>
                <a:cs typeface="Ubuntu Mono"/>
                <a:sym typeface="Ubuntu Mono"/>
              </a:rPr>
              <a:t>1000</a:t>
            </a:r>
            <a:r>
              <a:rPr lang="en" sz="600">
                <a:solidFill>
                  <a:srgbClr val="333333"/>
                </a:solidFill>
                <a:latin typeface="Ubuntu Mono"/>
                <a:ea typeface="Ubuntu Mono"/>
                <a:cs typeface="Ubuntu Mono"/>
                <a:sym typeface="Ubuntu Mono"/>
              </a:rPr>
              <a:t> delay start_z </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axis_umaline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fp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end_motion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two_dim_arc</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start_motion </a:t>
            </a:r>
            <a:r>
              <a:rPr lang="en" sz="600">
                <a:solidFill>
                  <a:srgbClr val="0000FF"/>
                </a:solidFill>
                <a:latin typeface="Ubuntu Mono"/>
                <a:ea typeface="Ubuntu Mono"/>
                <a:cs typeface="Ubuntu Mono"/>
                <a:sym typeface="Ubuntu Mono"/>
              </a:rPr>
              <a:t>8.</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8.</a:t>
            </a:r>
            <a:r>
              <a:rPr lang="en" sz="600">
                <a:solidFill>
                  <a:srgbClr val="333333"/>
                </a:solidFill>
                <a:latin typeface="Ubuntu Mono"/>
                <a:ea typeface="Ubuntu Mono"/>
                <a:cs typeface="Ubuntu Mono"/>
                <a:sym typeface="Ubuntu Mono"/>
              </a:rPr>
              <a:t> laxisz get_pos? </a:t>
            </a:r>
            <a:r>
              <a:rPr lang="en" sz="600">
                <a:solidFill>
                  <a:srgbClr val="0000FF"/>
                </a:solidFill>
                <a:latin typeface="Ubuntu Mono"/>
                <a:ea typeface="Ubuntu Mono"/>
                <a:cs typeface="Ubuntu Mono"/>
                <a:sym typeface="Ubuntu Mono"/>
              </a:rPr>
              <a:t>2.</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120.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arc3 fp end_motion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frog_slew_curve</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start_motion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get_soft_home? umaline fp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0.2</a:t>
            </a:r>
            <a:r>
              <a:rPr lang="en" sz="600">
                <a:solidFill>
                  <a:srgbClr val="333333"/>
                </a:solidFill>
                <a:latin typeface="Ubuntu Mono"/>
                <a:ea typeface="Ubuntu Mono"/>
                <a:cs typeface="Ubuntu Mono"/>
                <a:sym typeface="Ubuntu Mono"/>
              </a:rPr>
              <a:t> set_frogslew_factor</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3.</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4.</a:t>
            </a:r>
            <a:r>
              <a:rPr lang="en" sz="600">
                <a:solidFill>
                  <a:srgbClr val="333333"/>
                </a:solidFill>
                <a:latin typeface="Ubuntu Mono"/>
                <a:ea typeface="Ubuntu Mono"/>
                <a:cs typeface="Ubuntu Mono"/>
                <a:sym typeface="Ubuntu Mono"/>
              </a:rPr>
              <a:t> laxisz get_coord? frog_slew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500</a:t>
            </a:r>
            <a:r>
              <a:rPr lang="en" sz="600">
                <a:solidFill>
                  <a:srgbClr val="333333"/>
                </a:solidFill>
                <a:latin typeface="Ubuntu Mono"/>
                <a:ea typeface="Ubuntu Mono"/>
                <a:cs typeface="Ubuntu Mono"/>
                <a:sym typeface="Ubuntu Mono"/>
              </a:rPr>
              <a:t> delay </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0.1</a:t>
            </a:r>
            <a:r>
              <a:rPr lang="en" sz="600">
                <a:solidFill>
                  <a:srgbClr val="333333"/>
                </a:solidFill>
                <a:latin typeface="Ubuntu Mono"/>
                <a:ea typeface="Ubuntu Mono"/>
                <a:cs typeface="Ubuntu Mono"/>
                <a:sym typeface="Ubuntu Mono"/>
              </a:rPr>
              <a:t> set_frogslew_factor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6.</a:t>
            </a:r>
            <a:r>
              <a:rPr lang="en" sz="600">
                <a:solidFill>
                  <a:srgbClr val="333333"/>
                </a:solidFill>
                <a:latin typeface="Ubuntu Mono"/>
                <a:ea typeface="Ubuntu Mono"/>
                <a:cs typeface="Ubuntu Mono"/>
                <a:sym typeface="Ubuntu Mono"/>
              </a:rPr>
              <a:t> laxisz get_coord? frog_slew</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500</a:t>
            </a:r>
            <a:r>
              <a:rPr lang="en" sz="600">
                <a:solidFill>
                  <a:srgbClr val="333333"/>
                </a:solidFill>
                <a:latin typeface="Ubuntu Mono"/>
                <a:ea typeface="Ubuntu Mono"/>
                <a:cs typeface="Ubuntu Mono"/>
                <a:sym typeface="Ubuntu Mono"/>
              </a:rPr>
              <a:t> delay</a:t>
            </a:r>
            <a:br>
              <a:rPr lang="en" sz="600">
                <a:solidFill>
                  <a:srgbClr val="333333"/>
                </a:solidFill>
                <a:latin typeface="Ubuntu Mono"/>
                <a:ea typeface="Ubuntu Mono"/>
                <a:cs typeface="Ubuntu Mono"/>
                <a:sym typeface="Ubuntu Mono"/>
              </a:rPr>
            </a:b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0.5</a:t>
            </a:r>
            <a:r>
              <a:rPr lang="en" sz="600">
                <a:solidFill>
                  <a:srgbClr val="333333"/>
                </a:solidFill>
                <a:latin typeface="Ubuntu Mono"/>
                <a:ea typeface="Ubuntu Mono"/>
                <a:cs typeface="Ubuntu Mono"/>
                <a:sym typeface="Ubuntu Mono"/>
              </a:rPr>
              <a:t> set_frogslew_factor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a:t>
            </a:r>
            <a:r>
              <a:rPr lang="en" sz="600">
                <a:solidFill>
                  <a:srgbClr val="0000FF"/>
                </a:solidFill>
                <a:latin typeface="Ubuntu Mono"/>
                <a:ea typeface="Ubuntu Mono"/>
                <a:cs typeface="Ubuntu Mono"/>
                <a:sym typeface="Ubuntu Mono"/>
              </a:rPr>
              <a:t>0.</a:t>
            </a:r>
            <a:r>
              <a:rPr lang="en" sz="600">
                <a:solidFill>
                  <a:srgbClr val="333333"/>
                </a:solidFill>
                <a:latin typeface="Ubuntu Mono"/>
                <a:ea typeface="Ubuntu Mono"/>
                <a:cs typeface="Ubuntu Mono"/>
                <a:sym typeface="Ubuntu Mono"/>
              </a:rPr>
              <a:t> laxisz get_coord? frog_slew </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fp</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    end_motion</a:t>
            </a:r>
            <a:br>
              <a:rPr lang="en" sz="600">
                <a:solidFill>
                  <a:srgbClr val="333333"/>
                </a:solidFill>
                <a:latin typeface="Ubuntu Mono"/>
                <a:ea typeface="Ubuntu Mono"/>
                <a:cs typeface="Ubuntu Mono"/>
                <a:sym typeface="Ubuntu Mono"/>
              </a:rPr>
            </a:br>
            <a:r>
              <a:rPr lang="en" sz="600">
                <a:solidFill>
                  <a:srgbClr val="333333"/>
                </a:solidFill>
                <a:latin typeface="Ubuntu Mono"/>
                <a:ea typeface="Ubuntu Mono"/>
                <a:cs typeface="Ubuntu Mono"/>
                <a:sym typeface="Ubuntu Mono"/>
              </a:rPr>
              <a:t>;</a:t>
            </a:r>
          </a:p>
        </p:txBody>
      </p:sp>
      <p:sp>
        <p:nvSpPr>
          <p:cNvPr id="323" name="Shape 323"/>
          <p:cNvSpPr txBox="1"/>
          <p:nvPr/>
        </p:nvSpPr>
        <p:spPr>
          <a:xfrm>
            <a:off x="5332925" y="0"/>
            <a:ext cx="3810900" cy="10281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Buffered </a:t>
            </a:r>
            <a:r>
              <a:rPr i="1" lang="en" sz="3000">
                <a:solidFill>
                  <a:srgbClr val="0000FF"/>
                </a:solidFill>
                <a:latin typeface="Ubuntu Medium"/>
                <a:ea typeface="Ubuntu Medium"/>
                <a:cs typeface="Ubuntu Medium"/>
                <a:sym typeface="Ubuntu Medium"/>
              </a:rPr>
              <a:t>Commands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descr="Bézier_3_big.gif" id="328" name="Shape 328"/>
          <p:cNvPicPr preferRelativeResize="0"/>
          <p:nvPr/>
        </p:nvPicPr>
        <p:blipFill>
          <a:blip r:embed="rId3">
            <a:alphaModFix/>
          </a:blip>
          <a:stretch>
            <a:fillRect/>
          </a:stretch>
        </p:blipFill>
        <p:spPr>
          <a:xfrm>
            <a:off x="526100" y="3601900"/>
            <a:ext cx="3165750" cy="1319050"/>
          </a:xfrm>
          <a:prstGeom prst="rect">
            <a:avLst/>
          </a:prstGeom>
          <a:noFill/>
          <a:ln>
            <a:noFill/>
          </a:ln>
        </p:spPr>
      </p:pic>
      <p:pic>
        <p:nvPicPr>
          <p:cNvPr descr="Bézier_2_big.gif" id="329" name="Shape 329"/>
          <p:cNvPicPr preferRelativeResize="0"/>
          <p:nvPr/>
        </p:nvPicPr>
        <p:blipFill>
          <a:blip r:embed="rId4">
            <a:alphaModFix/>
          </a:blip>
          <a:stretch>
            <a:fillRect/>
          </a:stretch>
        </p:blipFill>
        <p:spPr>
          <a:xfrm>
            <a:off x="4289262" y="938350"/>
            <a:ext cx="4126675" cy="1719448"/>
          </a:xfrm>
          <a:prstGeom prst="rect">
            <a:avLst/>
          </a:prstGeom>
          <a:noFill/>
          <a:ln>
            <a:noFill/>
          </a:ln>
        </p:spPr>
      </p:pic>
      <p:sp>
        <p:nvSpPr>
          <p:cNvPr id="330" name="Shape 330"/>
          <p:cNvSpPr txBox="1"/>
          <p:nvPr/>
        </p:nvSpPr>
        <p:spPr>
          <a:xfrm>
            <a:off x="4191850" y="3452625"/>
            <a:ext cx="4321500" cy="734400"/>
          </a:xfrm>
          <a:prstGeom prst="rect">
            <a:avLst/>
          </a:prstGeom>
          <a:noFill/>
          <a:ln>
            <a:noFill/>
          </a:ln>
        </p:spPr>
        <p:txBody>
          <a:bodyPr anchorCtr="0" anchor="ctr" bIns="91425" lIns="91425" rIns="91425" wrap="square" tIns="91425">
            <a:noAutofit/>
          </a:bodyPr>
          <a:lstStyle/>
          <a:p>
            <a:pPr lvl="0" rtl="0">
              <a:spcBef>
                <a:spcPts val="0"/>
              </a:spcBef>
              <a:buNone/>
            </a:pPr>
            <a:r>
              <a:rPr i="1" lang="en" sz="4800">
                <a:solidFill>
                  <a:srgbClr val="999999"/>
                </a:solidFill>
                <a:latin typeface="Ubuntu Medium"/>
                <a:ea typeface="Ubuntu Medium"/>
                <a:cs typeface="Ubuntu Medium"/>
                <a:sym typeface="Ubuntu Medium"/>
              </a:rPr>
              <a:t>Bezier Curves</a:t>
            </a:r>
          </a:p>
        </p:txBody>
      </p:sp>
      <p:pic>
        <p:nvPicPr>
          <p:cNvPr descr="59e3179e3aeb9e602bba9a34bd61cebe4dda6ca6.gif" id="331" name="Shape 331"/>
          <p:cNvPicPr preferRelativeResize="0"/>
          <p:nvPr/>
        </p:nvPicPr>
        <p:blipFill>
          <a:blip r:embed="rId5">
            <a:alphaModFix/>
          </a:blip>
          <a:stretch>
            <a:fillRect/>
          </a:stretch>
        </p:blipFill>
        <p:spPr>
          <a:xfrm>
            <a:off x="526100" y="448213"/>
            <a:ext cx="2838549" cy="2461025"/>
          </a:xfrm>
          <a:prstGeom prst="rect">
            <a:avLst/>
          </a:prstGeom>
          <a:noFill/>
          <a:ln>
            <a:noFill/>
          </a:ln>
        </p:spPr>
      </p:pic>
      <p:sp>
        <p:nvSpPr>
          <p:cNvPr id="332" name="Shape 332"/>
          <p:cNvSpPr txBox="1"/>
          <p:nvPr/>
        </p:nvSpPr>
        <p:spPr>
          <a:xfrm>
            <a:off x="3627100" y="4194025"/>
            <a:ext cx="5451000" cy="867600"/>
          </a:xfrm>
          <a:prstGeom prst="rect">
            <a:avLst/>
          </a:prstGeom>
          <a:noFill/>
          <a:ln>
            <a:noFill/>
          </a:ln>
        </p:spPr>
        <p:txBody>
          <a:bodyPr anchorCtr="0" anchor="ctr" bIns="91425" lIns="91425" rIns="91425" wrap="square" tIns="91425">
            <a:noAutofit/>
          </a:bodyPr>
          <a:lstStyle/>
          <a:p>
            <a:pPr lvl="0" rtl="0" algn="ctr">
              <a:lnSpc>
                <a:spcPct val="115000"/>
              </a:lnSpc>
              <a:spcBef>
                <a:spcPts val="200"/>
              </a:spcBef>
              <a:spcAft>
                <a:spcPts val="700"/>
              </a:spcAft>
              <a:buNone/>
            </a:pPr>
            <a:r>
              <a:rPr b="1" lang="en" sz="800">
                <a:solidFill>
                  <a:schemeClr val="dk1"/>
                </a:solidFill>
                <a:latin typeface="Ubuntu Mono"/>
                <a:ea typeface="Ubuntu Mono"/>
                <a:cs typeface="Ubuntu Mono"/>
                <a:sym typeface="Ubuntu Mono"/>
              </a:rPr>
              <a:t>&lt;x start&gt; &lt;y start&gt; &lt;x c1&gt; &lt;y c1&gt; &lt;x c2&gt; &lt;y c2&gt; &lt;x stop&gt; &lt;y stop&gt; BZ2</a:t>
            </a:r>
          </a:p>
          <a:p>
            <a:pPr lvl="0" rtl="0" algn="ctr">
              <a:lnSpc>
                <a:spcPct val="115000"/>
              </a:lnSpc>
              <a:spcBef>
                <a:spcPts val="200"/>
              </a:spcBef>
              <a:spcAft>
                <a:spcPts val="700"/>
              </a:spcAft>
              <a:buNone/>
            </a:pPr>
            <a:r>
              <a:rPr b="1" lang="en" sz="800">
                <a:solidFill>
                  <a:schemeClr val="dk1"/>
                </a:solidFill>
                <a:latin typeface="Ubuntu Mono"/>
                <a:ea typeface="Ubuntu Mono"/>
                <a:cs typeface="Ubuntu Mono"/>
                <a:sym typeface="Ubuntu Mono"/>
              </a:rPr>
              <a:t>&lt;x start&gt; &lt;y start&gt; &lt;z start&gt; &lt;x c1&gt; &lt;y c1&gt; &lt;z c1&gt; &lt;x c2&gt; &lt;y c2&gt; &lt;z c2&gt; &lt;x stop&gt; &lt;y stop&gt; &lt;z stop&gt; BZ3</a:t>
            </a:r>
          </a:p>
          <a:p>
            <a:pPr lvl="0" rtl="0">
              <a:lnSpc>
                <a:spcPct val="115000"/>
              </a:lnSpc>
              <a:spcBef>
                <a:spcPts val="200"/>
              </a:spcBef>
              <a:spcAft>
                <a:spcPts val="600"/>
              </a:spcAft>
              <a:buNone/>
            </a:pPr>
            <a:r>
              <a:t/>
            </a:r>
            <a:endParaRPr b="1" sz="950">
              <a:solidFill>
                <a:schemeClr val="dk1"/>
              </a:solidFill>
              <a:highlight>
                <a:srgbClr val="F9F9F9"/>
              </a:highlight>
              <a:latin typeface="Verdana"/>
              <a:ea typeface="Verdana"/>
              <a:cs typeface="Verdana"/>
              <a:sym typeface="Verdana"/>
            </a:endParaRPr>
          </a:p>
        </p:txBody>
      </p:sp>
      <p:sp>
        <p:nvSpPr>
          <p:cNvPr id="333" name="Shape 333"/>
          <p:cNvSpPr txBox="1"/>
          <p:nvPr/>
        </p:nvSpPr>
        <p:spPr>
          <a:xfrm>
            <a:off x="6144000" y="0"/>
            <a:ext cx="3000000" cy="1028100"/>
          </a:xfrm>
          <a:prstGeom prst="rect">
            <a:avLst/>
          </a:prstGeom>
          <a:noFill/>
          <a:ln>
            <a:noFill/>
          </a:ln>
        </p:spPr>
        <p:txBody>
          <a:bodyPr anchorCtr="0" anchor="ctr" bIns="91425" lIns="91425" rIns="91425" wrap="square" tIns="91425">
            <a:noAutofit/>
          </a:bodyPr>
          <a:lstStyle/>
          <a:p>
            <a:pPr lvl="0" rtl="0">
              <a:spcBef>
                <a:spcPts val="0"/>
              </a:spcBef>
              <a:buNone/>
            </a:pPr>
            <a:r>
              <a:rPr i="1" lang="en" sz="3000">
                <a:solidFill>
                  <a:srgbClr val="0000FF"/>
                </a:solidFill>
                <a:latin typeface="Ubuntu Medium"/>
                <a:ea typeface="Ubuntu Medium"/>
                <a:cs typeface="Ubuntu Medium"/>
                <a:sym typeface="Ubuntu Medium"/>
              </a:rPr>
              <a:t>Job Commands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 calcmode="lin" valueType="num">
                                      <p:cBhvr additive="base">
                                        <p:cTn dur="1000"/>
                                        <p:tgtEl>
                                          <p:spTgt spid="33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anim calcmode="lin" valueType="num">
                                      <p:cBhvr additive="base">
                                        <p:cTn dur="1000"/>
                                        <p:tgtEl>
                                          <p:spTgt spid="33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anim calcmode="lin" valueType="num">
                                      <p:cBhvr additive="base">
                                        <p:cTn dur="1000"/>
                                        <p:tgtEl>
                                          <p:spTgt spid="33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p:nvPr/>
        </p:nvSpPr>
        <p:spPr>
          <a:xfrm>
            <a:off x="2725450" y="1448100"/>
            <a:ext cx="3442500" cy="1564200"/>
          </a:xfrm>
          <a:prstGeom prst="roundRect">
            <a:avLst>
              <a:gd fmla="val 16667" name="adj"/>
            </a:avLst>
          </a:prstGeom>
          <a:solidFill>
            <a:srgbClr val="0000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3600">
                <a:solidFill>
                  <a:srgbClr val="FFFFFF"/>
                </a:solidFill>
                <a:latin typeface="Ubuntu Mono"/>
                <a:ea typeface="Ubuntu Mono"/>
                <a:cs typeface="Ubuntu Mono"/>
                <a:sym typeface="Ubuntu Mono"/>
              </a:rPr>
              <a:t>Future Plans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nvSpPr>
        <p:spPr>
          <a:xfrm>
            <a:off x="47825" y="282200"/>
            <a:ext cx="4959000" cy="2520600"/>
          </a:xfrm>
          <a:prstGeom prst="rect">
            <a:avLst/>
          </a:prstGeom>
          <a:noFill/>
          <a:ln>
            <a:noFill/>
          </a:ln>
        </p:spPr>
        <p:txBody>
          <a:bodyPr anchorCtr="0" anchor="t" bIns="91425" lIns="91425" rIns="91425" wrap="square" tIns="91425">
            <a:noAutofit/>
          </a:bodyPr>
          <a:lstStyle/>
          <a:p>
            <a:pPr indent="-228600" lvl="0" marL="457200" rtl="0">
              <a:spcBef>
                <a:spcPts val="0"/>
              </a:spcBef>
              <a:buFont typeface="Ubuntu Mono"/>
              <a:buChar char="●"/>
            </a:pPr>
            <a:r>
              <a:rPr lang="en">
                <a:latin typeface="Ubuntu Mono"/>
                <a:ea typeface="Ubuntu Mono"/>
                <a:cs typeface="Ubuntu Mono"/>
                <a:sym typeface="Ubuntu Mono"/>
              </a:rPr>
              <a:t>Education</a:t>
            </a:r>
            <a:r>
              <a:rPr lang="en">
                <a:latin typeface="Ubuntu Mono"/>
                <a:ea typeface="Ubuntu Mono"/>
                <a:cs typeface="Ubuntu Mono"/>
                <a:sym typeface="Ubuntu Mono"/>
              </a:rPr>
              <a:t>:</a:t>
            </a:r>
          </a:p>
          <a:p>
            <a:pPr indent="-228600" lvl="1" marL="914400" rtl="0">
              <a:spcBef>
                <a:spcPts val="0"/>
              </a:spcBef>
              <a:buFont typeface="Ubuntu Mono"/>
              <a:buChar char="○"/>
            </a:pPr>
            <a:r>
              <a:rPr lang="en">
                <a:latin typeface="Ubuntu Mono"/>
                <a:ea typeface="Ubuntu Mono"/>
                <a:cs typeface="Ubuntu Mono"/>
                <a:sym typeface="Ubuntu Mono"/>
              </a:rPr>
              <a:t>Massachusetts Institute of Technology</a:t>
            </a:r>
          </a:p>
          <a:p>
            <a:pPr indent="-228600" lvl="1" marL="914400" rtl="0">
              <a:spcBef>
                <a:spcPts val="0"/>
              </a:spcBef>
              <a:buFont typeface="Ubuntu Mono"/>
              <a:buChar char="○"/>
            </a:pPr>
            <a:r>
              <a:rPr lang="en">
                <a:latin typeface="Ubuntu Mono"/>
                <a:ea typeface="Ubuntu Mono"/>
                <a:cs typeface="Ubuntu Mono"/>
                <a:sym typeface="Ubuntu Mono"/>
              </a:rPr>
              <a:t>Stanford University</a:t>
            </a:r>
          </a:p>
          <a:p>
            <a:pPr indent="-228600" lvl="1" marL="914400" rtl="0">
              <a:spcBef>
                <a:spcPts val="0"/>
              </a:spcBef>
              <a:buFont typeface="Ubuntu Mono"/>
              <a:buChar char="○"/>
            </a:pPr>
            <a:r>
              <a:rPr lang="en">
                <a:latin typeface="Ubuntu Mono"/>
                <a:ea typeface="Ubuntu Mono"/>
                <a:cs typeface="Ubuntu Mono"/>
                <a:sym typeface="Ubuntu Mono"/>
              </a:rPr>
              <a:t>Carnegie Mellon University</a:t>
            </a:r>
          </a:p>
          <a:p>
            <a:pPr indent="-228600" lvl="1" marL="914400" rtl="0">
              <a:spcBef>
                <a:spcPts val="0"/>
              </a:spcBef>
              <a:buFont typeface="Ubuntu Mono"/>
              <a:buChar char="○"/>
            </a:pPr>
            <a:r>
              <a:rPr lang="en">
                <a:latin typeface="Ubuntu Mono"/>
                <a:ea typeface="Ubuntu Mono"/>
                <a:cs typeface="Ubuntu Mono"/>
                <a:sym typeface="Ubuntu Mono"/>
              </a:rPr>
              <a:t>UCLA</a:t>
            </a:r>
          </a:p>
          <a:p>
            <a:pPr indent="-228600" lvl="0" marL="457200" rtl="0">
              <a:spcBef>
                <a:spcPts val="0"/>
              </a:spcBef>
              <a:buFont typeface="Ubuntu Mono"/>
              <a:buChar char="●"/>
            </a:pPr>
            <a:r>
              <a:rPr lang="en">
                <a:latin typeface="Ubuntu Mono"/>
                <a:ea typeface="Ubuntu Mono"/>
                <a:cs typeface="Ubuntu Mono"/>
                <a:sym typeface="Ubuntu Mono"/>
              </a:rPr>
              <a:t>Major:</a:t>
            </a:r>
          </a:p>
          <a:p>
            <a:pPr indent="-228600" lvl="1" marL="914400" rtl="0">
              <a:spcBef>
                <a:spcPts val="0"/>
              </a:spcBef>
              <a:buFont typeface="Ubuntu Mono"/>
              <a:buChar char="○"/>
            </a:pPr>
            <a:r>
              <a:rPr lang="en">
                <a:latin typeface="Ubuntu Mono"/>
                <a:ea typeface="Ubuntu Mono"/>
                <a:cs typeface="Ubuntu Mono"/>
                <a:sym typeface="Ubuntu Mono"/>
              </a:rPr>
              <a:t>B.S. in Computer Science </a:t>
            </a:r>
          </a:p>
          <a:p>
            <a:pPr indent="-228600" lvl="1" marL="914400" rtl="0">
              <a:spcBef>
                <a:spcPts val="0"/>
              </a:spcBef>
              <a:buFont typeface="Ubuntu Mono"/>
              <a:buChar char="○"/>
            </a:pPr>
            <a:r>
              <a:rPr lang="en">
                <a:latin typeface="Ubuntu Mono"/>
                <a:ea typeface="Ubuntu Mono"/>
                <a:cs typeface="Ubuntu Mono"/>
                <a:sym typeface="Ubuntu Mono"/>
              </a:rPr>
              <a:t>Potentially </a:t>
            </a:r>
            <a:r>
              <a:rPr lang="en">
                <a:latin typeface="Ubuntu Mono"/>
                <a:ea typeface="Ubuntu Mono"/>
                <a:cs typeface="Ubuntu Mono"/>
                <a:sym typeface="Ubuntu Mono"/>
              </a:rPr>
              <a:t>dual</a:t>
            </a:r>
            <a:r>
              <a:rPr lang="en">
                <a:latin typeface="Ubuntu Mono"/>
                <a:ea typeface="Ubuntu Mono"/>
                <a:cs typeface="Ubuntu Mono"/>
                <a:sym typeface="Ubuntu Mono"/>
              </a:rPr>
              <a:t>-major in another physical science (e.g. chemistry, physics) </a:t>
            </a:r>
          </a:p>
          <a:p>
            <a:pPr indent="-228600" lvl="0" marL="457200" rtl="0">
              <a:spcBef>
                <a:spcPts val="0"/>
              </a:spcBef>
              <a:buFont typeface="Ubuntu Mono"/>
              <a:buChar char="●"/>
            </a:pPr>
            <a:r>
              <a:rPr lang="en">
                <a:latin typeface="Ubuntu Mono"/>
                <a:ea typeface="Ubuntu Mono"/>
                <a:cs typeface="Ubuntu Mono"/>
                <a:sym typeface="Ubuntu Mono"/>
              </a:rPr>
              <a:t>Career:</a:t>
            </a:r>
          </a:p>
          <a:p>
            <a:pPr indent="-228600" lvl="1" marL="914400" rtl="0">
              <a:spcBef>
                <a:spcPts val="0"/>
              </a:spcBef>
              <a:buFont typeface="Ubuntu Mono"/>
              <a:buChar char="○"/>
            </a:pPr>
            <a:r>
              <a:rPr lang="en">
                <a:latin typeface="Ubuntu Mono"/>
                <a:ea typeface="Ubuntu Mono"/>
                <a:cs typeface="Ubuntu Mono"/>
                <a:sym typeface="Ubuntu Mono"/>
              </a:rPr>
              <a:t>Software Engineering</a:t>
            </a:r>
          </a:p>
        </p:txBody>
      </p:sp>
      <p:pic>
        <p:nvPicPr>
          <p:cNvPr id="344" name="Shape 344"/>
          <p:cNvPicPr preferRelativeResize="0"/>
          <p:nvPr/>
        </p:nvPicPr>
        <p:blipFill>
          <a:blip r:embed="rId3">
            <a:alphaModFix/>
          </a:blip>
          <a:stretch>
            <a:fillRect/>
          </a:stretch>
        </p:blipFill>
        <p:spPr>
          <a:xfrm>
            <a:off x="5198150" y="64125"/>
            <a:ext cx="3557599" cy="2956750"/>
          </a:xfrm>
          <a:prstGeom prst="rect">
            <a:avLst/>
          </a:prstGeom>
          <a:noFill/>
          <a:ln>
            <a:noFill/>
          </a:ln>
        </p:spPr>
      </p:pic>
      <p:pic>
        <p:nvPicPr>
          <p:cNvPr id="345" name="Shape 345"/>
          <p:cNvPicPr preferRelativeResize="0"/>
          <p:nvPr/>
        </p:nvPicPr>
        <p:blipFill>
          <a:blip r:embed="rId4">
            <a:alphaModFix/>
          </a:blip>
          <a:stretch>
            <a:fillRect/>
          </a:stretch>
        </p:blipFill>
        <p:spPr>
          <a:xfrm>
            <a:off x="232225" y="3262450"/>
            <a:ext cx="4863450" cy="1617800"/>
          </a:xfrm>
          <a:prstGeom prst="rect">
            <a:avLst/>
          </a:prstGeom>
          <a:noFill/>
          <a:ln>
            <a:noFill/>
          </a:ln>
        </p:spPr>
      </p:pic>
      <p:pic>
        <p:nvPicPr>
          <p:cNvPr id="346" name="Shape 346"/>
          <p:cNvPicPr preferRelativeResize="0"/>
          <p:nvPr/>
        </p:nvPicPr>
        <p:blipFill>
          <a:blip r:embed="rId5">
            <a:alphaModFix/>
          </a:blip>
          <a:stretch>
            <a:fillRect/>
          </a:stretch>
        </p:blipFill>
        <p:spPr>
          <a:xfrm>
            <a:off x="5856025" y="3249074"/>
            <a:ext cx="2464087" cy="1644552"/>
          </a:xfrm>
          <a:prstGeom prst="rect">
            <a:avLst/>
          </a:prstGeom>
          <a:noFill/>
          <a:ln>
            <a:noFill/>
          </a:ln>
        </p:spPr>
      </p:pic>
      <p:sp>
        <p:nvSpPr>
          <p:cNvPr id="347" name="Shape 347"/>
          <p:cNvSpPr/>
          <p:nvPr/>
        </p:nvSpPr>
        <p:spPr>
          <a:xfrm>
            <a:off x="7766475" y="806025"/>
            <a:ext cx="826500" cy="628500"/>
          </a:xfrm>
          <a:prstGeom prst="ellipse">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p:nvPr/>
        </p:nvSpPr>
        <p:spPr>
          <a:xfrm>
            <a:off x="2725450" y="1448100"/>
            <a:ext cx="3442500" cy="1564200"/>
          </a:xfrm>
          <a:prstGeom prst="roundRect">
            <a:avLst>
              <a:gd fmla="val 16667" name="adj"/>
            </a:avLst>
          </a:prstGeom>
          <a:solidFill>
            <a:srgbClr val="0000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3600">
                <a:solidFill>
                  <a:srgbClr val="FFFFFF"/>
                </a:solidFill>
                <a:latin typeface="Permanent Marker"/>
                <a:ea typeface="Permanent Marker"/>
                <a:cs typeface="Permanent Marker"/>
                <a:sym typeface="Permanent Marker"/>
              </a:rPr>
              <a:t>Questions?</a:t>
            </a:r>
          </a:p>
        </p:txBody>
      </p:sp>
      <p:pic>
        <p:nvPicPr>
          <p:cNvPr id="353" name="Shape 353"/>
          <p:cNvPicPr preferRelativeResize="0"/>
          <p:nvPr/>
        </p:nvPicPr>
        <p:blipFill>
          <a:blip r:embed="rId3">
            <a:alphaModFix amt="74000"/>
          </a:blip>
          <a:stretch>
            <a:fillRect/>
          </a:stretch>
        </p:blipFill>
        <p:spPr>
          <a:xfrm>
            <a:off x="6982525" y="3725225"/>
            <a:ext cx="1735800" cy="1465200"/>
          </a:xfrm>
          <a:prstGeom prst="flowChartConnector">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p:nvPr/>
        </p:nvSpPr>
        <p:spPr>
          <a:xfrm>
            <a:off x="2725450" y="1448100"/>
            <a:ext cx="3442500" cy="1564200"/>
          </a:xfrm>
          <a:prstGeom prst="roundRect">
            <a:avLst>
              <a:gd fmla="val 16667" name="adj"/>
            </a:avLst>
          </a:prstGeom>
          <a:solidFill>
            <a:srgbClr val="0000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3600">
                <a:solidFill>
                  <a:srgbClr val="FFFFFF"/>
                </a:solidFill>
                <a:latin typeface="Permanent Marker"/>
                <a:ea typeface="Permanent Marker"/>
                <a:cs typeface="Permanent Marker"/>
                <a:sym typeface="Permanent Marker"/>
              </a:rPr>
              <a:t>THANK YOU!</a:t>
            </a:r>
          </a:p>
        </p:txBody>
      </p:sp>
      <p:pic>
        <p:nvPicPr>
          <p:cNvPr id="359" name="Shape 359"/>
          <p:cNvPicPr preferRelativeResize="0"/>
          <p:nvPr/>
        </p:nvPicPr>
        <p:blipFill>
          <a:blip r:embed="rId3">
            <a:alphaModFix amt="74000"/>
          </a:blip>
          <a:stretch>
            <a:fillRect/>
          </a:stretch>
        </p:blipFill>
        <p:spPr>
          <a:xfrm>
            <a:off x="6982525" y="3725225"/>
            <a:ext cx="1735800" cy="1465200"/>
          </a:xfrm>
          <a:prstGeom prst="flowChartConnector">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nvSpPr>
        <p:spPr>
          <a:xfrm>
            <a:off x="152400" y="3259300"/>
            <a:ext cx="8679900" cy="1830600"/>
          </a:xfrm>
          <a:prstGeom prst="rect">
            <a:avLst/>
          </a:prstGeom>
          <a:noFill/>
          <a:ln>
            <a:noFill/>
          </a:ln>
        </p:spPr>
        <p:txBody>
          <a:bodyPr anchorCtr="0" anchor="ctr" bIns="91425" lIns="91425" rIns="91425" wrap="square" tIns="91425">
            <a:noAutofit/>
          </a:bodyPr>
          <a:lstStyle/>
          <a:p>
            <a:pPr indent="0" lvl="0" marL="165100" marR="165100" rtl="0">
              <a:lnSpc>
                <a:spcPct val="115000"/>
              </a:lnSpc>
              <a:spcBef>
                <a:spcPts val="0"/>
              </a:spcBef>
              <a:buNone/>
            </a:pPr>
            <a:r>
              <a:rPr lang="en" sz="1350">
                <a:solidFill>
                  <a:schemeClr val="dk1"/>
                </a:solidFill>
                <a:latin typeface="Ubuntu Light"/>
                <a:ea typeface="Ubuntu Light"/>
                <a:cs typeface="Ubuntu Light"/>
                <a:sym typeface="Ubuntu Light"/>
              </a:rPr>
              <a:t>ExtraTech also designs and manufactures our own peripheral components, exclusively for use with ExtraTech Motion Controllers.</a:t>
            </a:r>
          </a:p>
          <a:p>
            <a:pPr indent="0" lvl="0" marL="165100" marR="165100" rtl="0">
              <a:lnSpc>
                <a:spcPct val="115000"/>
              </a:lnSpc>
              <a:spcBef>
                <a:spcPts val="0"/>
              </a:spcBef>
              <a:buNone/>
            </a:pPr>
            <a:r>
              <a:rPr lang="en" sz="1350">
                <a:solidFill>
                  <a:schemeClr val="dk1"/>
                </a:solidFill>
                <a:latin typeface="Ubuntu Light"/>
                <a:ea typeface="Ubuntu Light"/>
                <a:cs typeface="Ubuntu Light"/>
                <a:sym typeface="Ubuntu Light"/>
              </a:rPr>
              <a:t>Primary products include:</a:t>
            </a:r>
          </a:p>
          <a:p>
            <a:pPr indent="-314325" lvl="0" marL="622300" marR="165100" rtl="0">
              <a:lnSpc>
                <a:spcPct val="115000"/>
              </a:lnSpc>
              <a:spcBef>
                <a:spcPts val="0"/>
              </a:spcBef>
              <a:buClr>
                <a:schemeClr val="dk1"/>
              </a:buClr>
              <a:buSzPct val="96428"/>
              <a:buFont typeface="Ubuntu Light"/>
            </a:pPr>
            <a:r>
              <a:rPr lang="en" sz="1350">
                <a:solidFill>
                  <a:schemeClr val="dk1"/>
                </a:solidFill>
                <a:latin typeface="Ubuntu Light"/>
                <a:ea typeface="Ubuntu Light"/>
                <a:cs typeface="Ubuntu Light"/>
                <a:sym typeface="Ubuntu Light"/>
              </a:rPr>
              <a:t>A Robust Hand-Held Pendant</a:t>
            </a:r>
          </a:p>
          <a:p>
            <a:pPr indent="-314325" lvl="1" marL="1079500" marR="165100" rtl="0">
              <a:lnSpc>
                <a:spcPct val="115000"/>
              </a:lnSpc>
              <a:spcBef>
                <a:spcPts val="0"/>
              </a:spcBef>
              <a:buClr>
                <a:schemeClr val="dk1"/>
              </a:buClr>
              <a:buSzPct val="96428"/>
              <a:buFont typeface="Ubuntu Light"/>
            </a:pPr>
            <a:r>
              <a:rPr lang="en" sz="1350">
                <a:solidFill>
                  <a:schemeClr val="dk1"/>
                </a:solidFill>
                <a:latin typeface="Ubuntu Light"/>
                <a:ea typeface="Ubuntu Light"/>
                <a:cs typeface="Ubuntu Light"/>
                <a:sym typeface="Ubuntu Light"/>
              </a:rPr>
              <a:t>For Machine Monitoring &amp; Control</a:t>
            </a:r>
          </a:p>
          <a:p>
            <a:pPr indent="-314325" lvl="0" marL="622300" marR="165100" rtl="0">
              <a:lnSpc>
                <a:spcPct val="115000"/>
              </a:lnSpc>
              <a:spcBef>
                <a:spcPts val="0"/>
              </a:spcBef>
              <a:buClr>
                <a:schemeClr val="dk1"/>
              </a:buClr>
              <a:buSzPct val="96428"/>
              <a:buFont typeface="Ubuntu Light"/>
            </a:pPr>
            <a:r>
              <a:rPr lang="en" sz="1350">
                <a:solidFill>
                  <a:schemeClr val="dk1"/>
                </a:solidFill>
                <a:latin typeface="Ubuntu Light"/>
                <a:ea typeface="Ubuntu Light"/>
                <a:cs typeface="Ubuntu Light"/>
                <a:sym typeface="Ubuntu Light"/>
              </a:rPr>
              <a:t>Remote I/O Modules</a:t>
            </a:r>
          </a:p>
          <a:p>
            <a:pPr indent="-314325" lvl="1" marL="1079500" marR="165100" rtl="0">
              <a:lnSpc>
                <a:spcPct val="115000"/>
              </a:lnSpc>
              <a:spcBef>
                <a:spcPts val="0"/>
              </a:spcBef>
              <a:buClr>
                <a:schemeClr val="dk1"/>
              </a:buClr>
              <a:buSzPct val="96428"/>
              <a:buFont typeface="Ubuntu Light"/>
            </a:pPr>
            <a:r>
              <a:rPr lang="en" sz="1350">
                <a:solidFill>
                  <a:schemeClr val="dk1"/>
                </a:solidFill>
                <a:latin typeface="Ubuntu Light"/>
                <a:ea typeface="Ubuntu Light"/>
                <a:cs typeface="Ubuntu Light"/>
                <a:sym typeface="Ubuntu Light"/>
              </a:rPr>
              <a:t>For Distributed Machine Architectures</a:t>
            </a:r>
          </a:p>
        </p:txBody>
      </p:sp>
      <p:sp>
        <p:nvSpPr>
          <p:cNvPr id="76" name="Shape 76"/>
          <p:cNvSpPr/>
          <p:nvPr/>
        </p:nvSpPr>
        <p:spPr>
          <a:xfrm>
            <a:off x="0" y="3367200"/>
            <a:ext cx="9091500" cy="17763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txBox="1"/>
          <p:nvPr>
            <p:ph idx="1" type="body"/>
          </p:nvPr>
        </p:nvSpPr>
        <p:spPr>
          <a:xfrm>
            <a:off x="311700" y="0"/>
            <a:ext cx="8520600" cy="3349800"/>
          </a:xfrm>
          <a:prstGeom prst="rect">
            <a:avLst/>
          </a:prstGeom>
        </p:spPr>
        <p:txBody>
          <a:bodyPr anchorCtr="0" anchor="t" bIns="91425" lIns="91425" rIns="91425" wrap="square" tIns="91425">
            <a:noAutofit/>
          </a:bodyPr>
          <a:lstStyle/>
          <a:p>
            <a:pPr indent="-69850" lvl="0" marL="165100" marR="165100" rtl="0" algn="ctr">
              <a:lnSpc>
                <a:spcPct val="115000"/>
              </a:lnSpc>
              <a:spcBef>
                <a:spcPts val="0"/>
              </a:spcBef>
              <a:spcAft>
                <a:spcPts val="400"/>
              </a:spcAft>
              <a:buClr>
                <a:schemeClr val="dk1"/>
              </a:buClr>
              <a:buSzPct val="61111"/>
              <a:buFont typeface="Arial"/>
              <a:buNone/>
            </a:pPr>
            <a:r>
              <a:rPr b="1" lang="en">
                <a:solidFill>
                  <a:schemeClr val="dk1"/>
                </a:solidFill>
                <a:highlight>
                  <a:srgbClr val="FFFFFF"/>
                </a:highlight>
                <a:latin typeface="Ubuntu"/>
                <a:ea typeface="Ubuntu"/>
                <a:cs typeface="Ubuntu"/>
                <a:sym typeface="Ubuntu"/>
              </a:rPr>
              <a:t>MOTION CONTROLLERS</a:t>
            </a:r>
          </a:p>
          <a:p>
            <a:pPr indent="-69850" lvl="0" marL="165100" marR="165100" rtl="0" algn="ctr">
              <a:lnSpc>
                <a:spcPct val="115000"/>
              </a:lnSpc>
              <a:spcBef>
                <a:spcPts val="0"/>
              </a:spcBef>
              <a:spcAft>
                <a:spcPts val="400"/>
              </a:spcAft>
              <a:buClr>
                <a:schemeClr val="dk1"/>
              </a:buClr>
              <a:buSzPct val="61111"/>
              <a:buFont typeface="Arial"/>
              <a:buNone/>
            </a:pPr>
            <a:r>
              <a:t/>
            </a:r>
            <a:endParaRPr b="1">
              <a:solidFill>
                <a:schemeClr val="dk1"/>
              </a:solidFill>
              <a:highlight>
                <a:srgbClr val="FFFFFF"/>
              </a:highlight>
              <a:latin typeface="Ubuntu"/>
              <a:ea typeface="Ubuntu"/>
              <a:cs typeface="Ubuntu"/>
              <a:sym typeface="Ubuntu"/>
            </a:endParaRPr>
          </a:p>
          <a:p>
            <a:pPr indent="-69850" lvl="0" marL="165100" marR="165100" rtl="0" algn="ctr">
              <a:lnSpc>
                <a:spcPct val="115000"/>
              </a:lnSpc>
              <a:spcBef>
                <a:spcPts val="0"/>
              </a:spcBef>
              <a:spcAft>
                <a:spcPts val="400"/>
              </a:spcAft>
              <a:buClr>
                <a:schemeClr val="dk1"/>
              </a:buClr>
              <a:buSzPct val="61111"/>
              <a:buFont typeface="Arial"/>
              <a:buNone/>
            </a:pPr>
            <a:r>
              <a:t/>
            </a:r>
            <a:endParaRPr b="1">
              <a:solidFill>
                <a:schemeClr val="dk1"/>
              </a:solidFill>
              <a:highlight>
                <a:srgbClr val="FFFFFF"/>
              </a:highlight>
              <a:latin typeface="Ubuntu"/>
              <a:ea typeface="Ubuntu"/>
              <a:cs typeface="Ubuntu"/>
              <a:sym typeface="Ubuntu"/>
            </a:endParaRPr>
          </a:p>
          <a:p>
            <a:pPr indent="-69850" lvl="0" marL="165100" marR="165100" rtl="0" algn="ctr">
              <a:lnSpc>
                <a:spcPct val="115000"/>
              </a:lnSpc>
              <a:spcBef>
                <a:spcPts val="0"/>
              </a:spcBef>
              <a:spcAft>
                <a:spcPts val="400"/>
              </a:spcAft>
              <a:buClr>
                <a:schemeClr val="dk1"/>
              </a:buClr>
              <a:buSzPct val="61111"/>
              <a:buFont typeface="Arial"/>
              <a:buNone/>
            </a:pPr>
            <a:r>
              <a:t/>
            </a:r>
            <a:endParaRPr b="1">
              <a:solidFill>
                <a:schemeClr val="dk1"/>
              </a:solidFill>
              <a:highlight>
                <a:srgbClr val="FFFFFF"/>
              </a:highlight>
              <a:latin typeface="Ubuntu"/>
              <a:ea typeface="Ubuntu"/>
              <a:cs typeface="Ubuntu"/>
              <a:sym typeface="Ubuntu"/>
            </a:endParaRPr>
          </a:p>
          <a:p>
            <a:pPr indent="-69850" lvl="0" marL="165100" marR="165100" rtl="0" algn="ctr">
              <a:lnSpc>
                <a:spcPct val="115000"/>
              </a:lnSpc>
              <a:spcBef>
                <a:spcPts val="0"/>
              </a:spcBef>
              <a:spcAft>
                <a:spcPts val="400"/>
              </a:spcAft>
              <a:buClr>
                <a:schemeClr val="dk1"/>
              </a:buClr>
              <a:buSzPct val="61111"/>
              <a:buFont typeface="Arial"/>
              <a:buNone/>
            </a:pPr>
            <a:r>
              <a:rPr b="1" lang="en">
                <a:solidFill>
                  <a:schemeClr val="dk1"/>
                </a:solidFill>
                <a:highlight>
                  <a:srgbClr val="FFFFFF"/>
                </a:highlight>
                <a:latin typeface="Ubuntu"/>
                <a:ea typeface="Ubuntu"/>
                <a:cs typeface="Ubuntu"/>
                <a:sym typeface="Ubuntu"/>
              </a:rPr>
              <a:t>SOFTWARE</a:t>
            </a:r>
          </a:p>
          <a:p>
            <a:pPr indent="-69850" lvl="0" marL="165100" marR="165100" rtl="0" algn="ctr">
              <a:lnSpc>
                <a:spcPct val="115000"/>
              </a:lnSpc>
              <a:spcBef>
                <a:spcPts val="0"/>
              </a:spcBef>
              <a:spcAft>
                <a:spcPts val="0"/>
              </a:spcAft>
              <a:buClr>
                <a:schemeClr val="dk1"/>
              </a:buClr>
              <a:buSzPct val="78571"/>
              <a:buFont typeface="Arial"/>
              <a:buNone/>
            </a:pPr>
            <a:r>
              <a:t/>
            </a:r>
            <a:endParaRPr sz="1350">
              <a:solidFill>
                <a:schemeClr val="dk1"/>
              </a:solidFill>
              <a:highlight>
                <a:srgbClr val="FFFFFF"/>
              </a:highlight>
              <a:latin typeface="Ubuntu"/>
              <a:ea typeface="Ubuntu"/>
              <a:cs typeface="Ubuntu"/>
              <a:sym typeface="Ubuntu"/>
            </a:endParaRPr>
          </a:p>
          <a:p>
            <a:pPr indent="-69850" lvl="0" marL="165100" marR="165100" rtl="0" algn="ctr">
              <a:lnSpc>
                <a:spcPct val="115000"/>
              </a:lnSpc>
              <a:spcBef>
                <a:spcPts val="0"/>
              </a:spcBef>
              <a:spcAft>
                <a:spcPts val="0"/>
              </a:spcAft>
              <a:buClr>
                <a:schemeClr val="dk1"/>
              </a:buClr>
              <a:buSzPct val="78571"/>
              <a:buFont typeface="Arial"/>
              <a:buNone/>
            </a:pPr>
            <a:r>
              <a:t/>
            </a:r>
            <a:endParaRPr sz="1350">
              <a:solidFill>
                <a:schemeClr val="dk1"/>
              </a:solidFill>
              <a:highlight>
                <a:srgbClr val="FFFFFF"/>
              </a:highlight>
              <a:latin typeface="Ubuntu"/>
              <a:ea typeface="Ubuntu"/>
              <a:cs typeface="Ubuntu"/>
              <a:sym typeface="Ubuntu"/>
            </a:endParaRPr>
          </a:p>
          <a:p>
            <a:pPr indent="-69850" lvl="0" marL="165100" marR="165100" rtl="0" algn="ctr">
              <a:lnSpc>
                <a:spcPct val="115000"/>
              </a:lnSpc>
              <a:spcBef>
                <a:spcPts val="0"/>
              </a:spcBef>
              <a:spcAft>
                <a:spcPts val="0"/>
              </a:spcAft>
              <a:buClr>
                <a:schemeClr val="dk1"/>
              </a:buClr>
              <a:buSzPct val="78571"/>
              <a:buFont typeface="Arial"/>
              <a:buNone/>
            </a:pPr>
            <a:r>
              <a:t/>
            </a:r>
            <a:endParaRPr sz="1350">
              <a:solidFill>
                <a:schemeClr val="dk1"/>
              </a:solidFill>
              <a:highlight>
                <a:srgbClr val="FFFFFF"/>
              </a:highlight>
              <a:latin typeface="Ubuntu"/>
              <a:ea typeface="Ubuntu"/>
              <a:cs typeface="Ubuntu"/>
              <a:sym typeface="Ubuntu"/>
            </a:endParaRPr>
          </a:p>
          <a:p>
            <a:pPr indent="-69850" lvl="0" marL="165100" marR="165100" rtl="0" algn="ctr">
              <a:lnSpc>
                <a:spcPct val="115000"/>
              </a:lnSpc>
              <a:spcBef>
                <a:spcPts val="0"/>
              </a:spcBef>
              <a:spcAft>
                <a:spcPts val="0"/>
              </a:spcAft>
              <a:buClr>
                <a:schemeClr val="dk1"/>
              </a:buClr>
              <a:buSzPct val="78571"/>
              <a:buFont typeface="Arial"/>
              <a:buNone/>
            </a:pPr>
            <a:r>
              <a:t/>
            </a:r>
            <a:endParaRPr sz="1350">
              <a:solidFill>
                <a:schemeClr val="dk1"/>
              </a:solidFill>
              <a:highlight>
                <a:srgbClr val="FFFFFF"/>
              </a:highlight>
              <a:latin typeface="Ubuntu"/>
              <a:ea typeface="Ubuntu"/>
              <a:cs typeface="Ubuntu"/>
              <a:sym typeface="Ubuntu"/>
            </a:endParaRPr>
          </a:p>
          <a:p>
            <a:pPr indent="-69850" lvl="0" marL="165100" marR="165100" rtl="0" algn="ctr">
              <a:lnSpc>
                <a:spcPct val="115000"/>
              </a:lnSpc>
              <a:spcBef>
                <a:spcPts val="0"/>
              </a:spcBef>
              <a:spcAft>
                <a:spcPts val="0"/>
              </a:spcAft>
              <a:buClr>
                <a:schemeClr val="dk1"/>
              </a:buClr>
              <a:buSzPct val="78571"/>
              <a:buFont typeface="Arial"/>
              <a:buNone/>
            </a:pPr>
            <a:r>
              <a:t/>
            </a:r>
            <a:endParaRPr sz="1350">
              <a:solidFill>
                <a:schemeClr val="dk1"/>
              </a:solidFill>
              <a:highlight>
                <a:srgbClr val="FFFFFF"/>
              </a:highlight>
              <a:latin typeface="Ubuntu"/>
              <a:ea typeface="Ubuntu"/>
              <a:cs typeface="Ubuntu"/>
              <a:sym typeface="Ubuntu"/>
            </a:endParaRPr>
          </a:p>
          <a:p>
            <a:pPr indent="-69850" lvl="0" marL="165100" marR="165100" rtl="0" algn="ctr">
              <a:lnSpc>
                <a:spcPct val="115000"/>
              </a:lnSpc>
              <a:spcBef>
                <a:spcPts val="0"/>
              </a:spcBef>
              <a:spcAft>
                <a:spcPts val="400"/>
              </a:spcAft>
              <a:buClr>
                <a:schemeClr val="dk1"/>
              </a:buClr>
              <a:buSzPct val="61111"/>
              <a:buFont typeface="Arial"/>
              <a:buNone/>
            </a:pPr>
            <a:r>
              <a:rPr b="1" lang="en">
                <a:solidFill>
                  <a:schemeClr val="dk1"/>
                </a:solidFill>
                <a:highlight>
                  <a:srgbClr val="FFFFFF"/>
                </a:highlight>
                <a:latin typeface="Ubuntu"/>
                <a:ea typeface="Ubuntu"/>
                <a:cs typeface="Ubuntu"/>
                <a:sym typeface="Ubuntu"/>
              </a:rPr>
              <a:t>PERIPHERALS</a:t>
            </a:r>
          </a:p>
          <a:p>
            <a:pPr lvl="0" algn="ctr">
              <a:lnSpc>
                <a:spcPct val="115000"/>
              </a:lnSpc>
              <a:spcBef>
                <a:spcPts val="0"/>
              </a:spcBef>
              <a:buNone/>
            </a:pPr>
            <a:r>
              <a:t/>
            </a:r>
            <a:endParaRPr>
              <a:latin typeface="Ubuntu"/>
              <a:ea typeface="Ubuntu"/>
              <a:cs typeface="Ubuntu"/>
              <a:sym typeface="Ubuntu"/>
            </a:endParaRPr>
          </a:p>
        </p:txBody>
      </p:sp>
      <p:sp>
        <p:nvSpPr>
          <p:cNvPr id="78" name="Shape 78"/>
          <p:cNvSpPr txBox="1"/>
          <p:nvPr/>
        </p:nvSpPr>
        <p:spPr>
          <a:xfrm>
            <a:off x="152400" y="228600"/>
            <a:ext cx="8679900" cy="1446000"/>
          </a:xfrm>
          <a:prstGeom prst="rect">
            <a:avLst/>
          </a:prstGeom>
          <a:noFill/>
          <a:ln>
            <a:noFill/>
          </a:ln>
        </p:spPr>
        <p:txBody>
          <a:bodyPr anchorCtr="0" anchor="ctr" bIns="91425" lIns="91425" rIns="91425" wrap="square" tIns="91425">
            <a:noAutofit/>
          </a:bodyPr>
          <a:lstStyle/>
          <a:p>
            <a:pPr indent="0" lvl="0" marL="165100" marR="165100" rtl="0">
              <a:lnSpc>
                <a:spcPct val="115000"/>
              </a:lnSpc>
              <a:spcBef>
                <a:spcPts val="0"/>
              </a:spcBef>
              <a:buNone/>
            </a:pPr>
            <a:r>
              <a:rPr lang="en" sz="1350">
                <a:solidFill>
                  <a:schemeClr val="dk1"/>
                </a:solidFill>
                <a:latin typeface="Ubuntu Light"/>
                <a:ea typeface="Ubuntu Light"/>
                <a:cs typeface="Ubuntu Light"/>
                <a:sym typeface="Ubuntu Light"/>
              </a:rPr>
              <a:t>Intelligent, state-of-the-art, multi-function, multi-axis, programmable motion controllers and interface hardware are our specialty. </a:t>
            </a:r>
          </a:p>
          <a:p>
            <a:pPr indent="0" lvl="0" marL="165100" marR="165100" rtl="0">
              <a:lnSpc>
                <a:spcPct val="115000"/>
              </a:lnSpc>
              <a:spcBef>
                <a:spcPts val="0"/>
              </a:spcBef>
              <a:buNone/>
            </a:pPr>
            <a:r>
              <a:rPr lang="en" sz="1350">
                <a:solidFill>
                  <a:schemeClr val="dk1"/>
                </a:solidFill>
                <a:latin typeface="Ubuntu Light"/>
                <a:ea typeface="Ubuntu Light"/>
                <a:cs typeface="Ubuntu Light"/>
                <a:sym typeface="Ubuntu Light"/>
              </a:rPr>
              <a:t>Depending on your application, we can support up to fourteen axis, use of steppers or servos, on-board amplifiers or remote-third party, inputs &amp; outputs, network communications, and HMI interface.</a:t>
            </a:r>
          </a:p>
        </p:txBody>
      </p:sp>
      <p:sp>
        <p:nvSpPr>
          <p:cNvPr id="79" name="Shape 79"/>
          <p:cNvSpPr txBox="1"/>
          <p:nvPr/>
        </p:nvSpPr>
        <p:spPr>
          <a:xfrm>
            <a:off x="444000" y="1428675"/>
            <a:ext cx="8229000" cy="1707600"/>
          </a:xfrm>
          <a:prstGeom prst="rect">
            <a:avLst/>
          </a:prstGeom>
          <a:noFill/>
          <a:ln>
            <a:noFill/>
          </a:ln>
        </p:spPr>
        <p:txBody>
          <a:bodyPr anchorCtr="0" anchor="ctr" bIns="91425" lIns="91425" rIns="91425" wrap="square" tIns="91425">
            <a:noAutofit/>
          </a:bodyPr>
          <a:lstStyle/>
          <a:p>
            <a:pPr indent="-314325" lvl="0" marL="622300" marR="165100" rtl="0">
              <a:lnSpc>
                <a:spcPct val="115000"/>
              </a:lnSpc>
              <a:spcBef>
                <a:spcPts val="0"/>
              </a:spcBef>
              <a:buClr>
                <a:schemeClr val="dk1"/>
              </a:buClr>
              <a:buSzPct val="96428"/>
              <a:buFont typeface="Ubuntu Light"/>
            </a:pPr>
            <a:r>
              <a:rPr lang="en" sz="1350">
                <a:solidFill>
                  <a:schemeClr val="dk1"/>
                </a:solidFill>
                <a:latin typeface="Ubuntu Light"/>
                <a:ea typeface="Ubuntu Light"/>
                <a:cs typeface="Ubuntu Light"/>
                <a:sym typeface="Ubuntu Light"/>
              </a:rPr>
              <a:t>Coreo CAD/CAM Software Suite.  A complete platform or A-la-carte, Coreo includes CAD, Tool-Pathing, Tool Operation, and ancillary Utilities.</a:t>
            </a:r>
          </a:p>
          <a:p>
            <a:pPr indent="-314325" lvl="0" marL="622300" marR="165100" rtl="0">
              <a:lnSpc>
                <a:spcPct val="115000"/>
              </a:lnSpc>
              <a:spcBef>
                <a:spcPts val="0"/>
              </a:spcBef>
              <a:buClr>
                <a:schemeClr val="dk1"/>
              </a:buClr>
              <a:buSzPct val="96428"/>
              <a:buFont typeface="Ubuntu Light"/>
            </a:pPr>
            <a:r>
              <a:rPr lang="en" sz="1350">
                <a:solidFill>
                  <a:schemeClr val="dk1"/>
                </a:solidFill>
                <a:latin typeface="Ubuntu Light"/>
                <a:ea typeface="Ubuntu Light"/>
                <a:cs typeface="Ubuntu Light"/>
                <a:sym typeface="Ubuntu Light"/>
              </a:rPr>
              <a:t>Utility software to configure your ExtraTech Motion Controllers, optimizing functionality to fully support your unique machine characteristics.</a:t>
            </a:r>
          </a:p>
        </p:txBody>
      </p:sp>
      <p:pic>
        <p:nvPicPr>
          <p:cNvPr id="80" name="Shape 80"/>
          <p:cNvPicPr preferRelativeResize="0"/>
          <p:nvPr/>
        </p:nvPicPr>
        <p:blipFill>
          <a:blip r:embed="rId3">
            <a:alphaModFix/>
          </a:blip>
          <a:stretch>
            <a:fillRect/>
          </a:stretch>
        </p:blipFill>
        <p:spPr>
          <a:xfrm>
            <a:off x="270967" y="399450"/>
            <a:ext cx="1073458" cy="1216575"/>
          </a:xfrm>
          <a:prstGeom prst="rect">
            <a:avLst/>
          </a:prstGeom>
          <a:noFill/>
          <a:ln>
            <a:noFill/>
          </a:ln>
        </p:spPr>
      </p:pic>
      <p:pic>
        <p:nvPicPr>
          <p:cNvPr id="81" name="Shape 81"/>
          <p:cNvPicPr preferRelativeResize="0"/>
          <p:nvPr/>
        </p:nvPicPr>
        <p:blipFill>
          <a:blip r:embed="rId4">
            <a:alphaModFix/>
          </a:blip>
          <a:stretch>
            <a:fillRect/>
          </a:stretch>
        </p:blipFill>
        <p:spPr>
          <a:xfrm>
            <a:off x="1308313" y="432800"/>
            <a:ext cx="974437" cy="1003675"/>
          </a:xfrm>
          <a:prstGeom prst="rect">
            <a:avLst/>
          </a:prstGeom>
          <a:noFill/>
          <a:ln>
            <a:noFill/>
          </a:ln>
        </p:spPr>
      </p:pic>
      <p:pic>
        <p:nvPicPr>
          <p:cNvPr id="82" name="Shape 82"/>
          <p:cNvPicPr preferRelativeResize="0"/>
          <p:nvPr/>
        </p:nvPicPr>
        <p:blipFill>
          <a:blip r:embed="rId5">
            <a:alphaModFix/>
          </a:blip>
          <a:stretch>
            <a:fillRect/>
          </a:stretch>
        </p:blipFill>
        <p:spPr>
          <a:xfrm>
            <a:off x="2248825" y="432793"/>
            <a:ext cx="1240225" cy="1037644"/>
          </a:xfrm>
          <a:prstGeom prst="rect">
            <a:avLst/>
          </a:prstGeom>
          <a:noFill/>
          <a:ln>
            <a:noFill/>
          </a:ln>
        </p:spPr>
      </p:pic>
      <p:pic>
        <p:nvPicPr>
          <p:cNvPr id="83" name="Shape 83"/>
          <p:cNvPicPr preferRelativeResize="0"/>
          <p:nvPr/>
        </p:nvPicPr>
        <p:blipFill>
          <a:blip r:embed="rId6">
            <a:alphaModFix/>
          </a:blip>
          <a:stretch>
            <a:fillRect/>
          </a:stretch>
        </p:blipFill>
        <p:spPr>
          <a:xfrm>
            <a:off x="3448050" y="515401"/>
            <a:ext cx="1143370" cy="926150"/>
          </a:xfrm>
          <a:prstGeom prst="rect">
            <a:avLst/>
          </a:prstGeom>
          <a:noFill/>
          <a:ln>
            <a:noFill/>
          </a:ln>
        </p:spPr>
      </p:pic>
      <p:pic>
        <p:nvPicPr>
          <p:cNvPr id="84" name="Shape 84"/>
          <p:cNvPicPr preferRelativeResize="0"/>
          <p:nvPr/>
        </p:nvPicPr>
        <p:blipFill>
          <a:blip r:embed="rId7">
            <a:alphaModFix/>
          </a:blip>
          <a:stretch>
            <a:fillRect/>
          </a:stretch>
        </p:blipFill>
        <p:spPr>
          <a:xfrm>
            <a:off x="4567325" y="376967"/>
            <a:ext cx="1240225" cy="1149271"/>
          </a:xfrm>
          <a:prstGeom prst="rect">
            <a:avLst/>
          </a:prstGeom>
          <a:noFill/>
          <a:ln>
            <a:noFill/>
          </a:ln>
        </p:spPr>
      </p:pic>
      <p:pic>
        <p:nvPicPr>
          <p:cNvPr id="85" name="Shape 85"/>
          <p:cNvPicPr preferRelativeResize="0"/>
          <p:nvPr/>
        </p:nvPicPr>
        <p:blipFill>
          <a:blip r:embed="rId8">
            <a:alphaModFix/>
          </a:blip>
          <a:stretch>
            <a:fillRect/>
          </a:stretch>
        </p:blipFill>
        <p:spPr>
          <a:xfrm>
            <a:off x="5756725" y="440088"/>
            <a:ext cx="1567925" cy="1175937"/>
          </a:xfrm>
          <a:prstGeom prst="rect">
            <a:avLst/>
          </a:prstGeom>
          <a:noFill/>
          <a:ln>
            <a:noFill/>
          </a:ln>
        </p:spPr>
      </p:pic>
      <p:pic>
        <p:nvPicPr>
          <p:cNvPr id="86" name="Shape 86"/>
          <p:cNvPicPr preferRelativeResize="0"/>
          <p:nvPr/>
        </p:nvPicPr>
        <p:blipFill>
          <a:blip r:embed="rId9">
            <a:alphaModFix/>
          </a:blip>
          <a:stretch>
            <a:fillRect/>
          </a:stretch>
        </p:blipFill>
        <p:spPr>
          <a:xfrm>
            <a:off x="7298400" y="446050"/>
            <a:ext cx="1240225" cy="1103796"/>
          </a:xfrm>
          <a:prstGeom prst="rect">
            <a:avLst/>
          </a:prstGeom>
          <a:noFill/>
          <a:ln>
            <a:noFill/>
          </a:ln>
        </p:spPr>
      </p:pic>
      <p:pic>
        <p:nvPicPr>
          <p:cNvPr id="87" name="Shape 87"/>
          <p:cNvPicPr preferRelativeResize="0"/>
          <p:nvPr/>
        </p:nvPicPr>
        <p:blipFill>
          <a:blip r:embed="rId10">
            <a:alphaModFix/>
          </a:blip>
          <a:stretch>
            <a:fillRect/>
          </a:stretch>
        </p:blipFill>
        <p:spPr>
          <a:xfrm>
            <a:off x="2999400" y="3636050"/>
            <a:ext cx="1567925" cy="1350150"/>
          </a:xfrm>
          <a:prstGeom prst="rect">
            <a:avLst/>
          </a:prstGeom>
          <a:noFill/>
          <a:ln>
            <a:noFill/>
          </a:ln>
        </p:spPr>
      </p:pic>
      <p:pic>
        <p:nvPicPr>
          <p:cNvPr id="88" name="Shape 88"/>
          <p:cNvPicPr preferRelativeResize="0"/>
          <p:nvPr/>
        </p:nvPicPr>
        <p:blipFill>
          <a:blip r:embed="rId11">
            <a:alphaModFix/>
          </a:blip>
          <a:stretch>
            <a:fillRect/>
          </a:stretch>
        </p:blipFill>
        <p:spPr>
          <a:xfrm rot="1476723">
            <a:off x="5054888" y="3482244"/>
            <a:ext cx="901974" cy="1546212"/>
          </a:xfrm>
          <a:prstGeom prst="rect">
            <a:avLst/>
          </a:prstGeom>
          <a:noFill/>
          <a:ln>
            <a:noFill/>
          </a:ln>
        </p:spPr>
      </p:pic>
      <p:sp>
        <p:nvSpPr>
          <p:cNvPr id="89" name="Shape 89"/>
          <p:cNvSpPr/>
          <p:nvPr/>
        </p:nvSpPr>
        <p:spPr>
          <a:xfrm>
            <a:off x="27325" y="1819525"/>
            <a:ext cx="9005700" cy="12780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pic>
        <p:nvPicPr>
          <p:cNvPr id="90" name="Shape 90"/>
          <p:cNvPicPr preferRelativeResize="0"/>
          <p:nvPr/>
        </p:nvPicPr>
        <p:blipFill>
          <a:blip r:embed="rId12">
            <a:alphaModFix/>
          </a:blip>
          <a:stretch>
            <a:fillRect/>
          </a:stretch>
        </p:blipFill>
        <p:spPr>
          <a:xfrm>
            <a:off x="884375" y="1723700"/>
            <a:ext cx="796025" cy="796025"/>
          </a:xfrm>
          <a:prstGeom prst="rect">
            <a:avLst/>
          </a:prstGeom>
          <a:noFill/>
          <a:ln>
            <a:noFill/>
          </a:ln>
        </p:spPr>
      </p:pic>
      <p:pic>
        <p:nvPicPr>
          <p:cNvPr id="91" name="Shape 91"/>
          <p:cNvPicPr preferRelativeResize="0"/>
          <p:nvPr/>
        </p:nvPicPr>
        <p:blipFill>
          <a:blip r:embed="rId13">
            <a:alphaModFix/>
          </a:blip>
          <a:stretch>
            <a:fillRect/>
          </a:stretch>
        </p:blipFill>
        <p:spPr>
          <a:xfrm>
            <a:off x="419725" y="2408150"/>
            <a:ext cx="630650" cy="630650"/>
          </a:xfrm>
          <a:prstGeom prst="rect">
            <a:avLst/>
          </a:prstGeom>
          <a:noFill/>
          <a:ln>
            <a:noFill/>
          </a:ln>
        </p:spPr>
      </p:pic>
      <p:pic>
        <p:nvPicPr>
          <p:cNvPr id="92" name="Shape 92"/>
          <p:cNvPicPr preferRelativeResize="0"/>
          <p:nvPr/>
        </p:nvPicPr>
        <p:blipFill>
          <a:blip r:embed="rId14">
            <a:alphaModFix/>
          </a:blip>
          <a:stretch>
            <a:fillRect/>
          </a:stretch>
        </p:blipFill>
        <p:spPr>
          <a:xfrm>
            <a:off x="2587115" y="1967150"/>
            <a:ext cx="899298" cy="630650"/>
          </a:xfrm>
          <a:prstGeom prst="rect">
            <a:avLst/>
          </a:prstGeom>
          <a:noFill/>
          <a:ln>
            <a:noFill/>
          </a:ln>
        </p:spPr>
      </p:pic>
      <p:pic>
        <p:nvPicPr>
          <p:cNvPr id="93" name="Shape 93"/>
          <p:cNvPicPr preferRelativeResize="0"/>
          <p:nvPr/>
        </p:nvPicPr>
        <p:blipFill>
          <a:blip r:embed="rId15">
            <a:alphaModFix/>
          </a:blip>
          <a:stretch>
            <a:fillRect/>
          </a:stretch>
        </p:blipFill>
        <p:spPr>
          <a:xfrm>
            <a:off x="1898338" y="2408150"/>
            <a:ext cx="630650" cy="630650"/>
          </a:xfrm>
          <a:prstGeom prst="rect">
            <a:avLst/>
          </a:prstGeom>
          <a:noFill/>
          <a:ln>
            <a:noFill/>
          </a:ln>
        </p:spPr>
      </p:pic>
      <p:pic>
        <p:nvPicPr>
          <p:cNvPr id="94" name="Shape 94"/>
          <p:cNvPicPr preferRelativeResize="0"/>
          <p:nvPr/>
        </p:nvPicPr>
        <p:blipFill>
          <a:blip r:embed="rId16">
            <a:alphaModFix/>
          </a:blip>
          <a:stretch>
            <a:fillRect/>
          </a:stretch>
        </p:blipFill>
        <p:spPr>
          <a:xfrm>
            <a:off x="4316938" y="2015737"/>
            <a:ext cx="669400" cy="669400"/>
          </a:xfrm>
          <a:prstGeom prst="rect">
            <a:avLst/>
          </a:prstGeom>
          <a:noFill/>
          <a:ln>
            <a:noFill/>
          </a:ln>
        </p:spPr>
      </p:pic>
      <p:pic>
        <p:nvPicPr>
          <p:cNvPr id="95" name="Shape 95"/>
          <p:cNvPicPr preferRelativeResize="0"/>
          <p:nvPr/>
        </p:nvPicPr>
        <p:blipFill>
          <a:blip r:embed="rId17">
            <a:alphaModFix/>
          </a:blip>
          <a:stretch>
            <a:fillRect/>
          </a:stretch>
        </p:blipFill>
        <p:spPr>
          <a:xfrm>
            <a:off x="3669927" y="2408154"/>
            <a:ext cx="630650" cy="630650"/>
          </a:xfrm>
          <a:prstGeom prst="rect">
            <a:avLst/>
          </a:prstGeom>
          <a:noFill/>
          <a:ln>
            <a:noFill/>
          </a:ln>
        </p:spPr>
      </p:pic>
      <p:pic>
        <p:nvPicPr>
          <p:cNvPr id="96" name="Shape 96"/>
          <p:cNvPicPr preferRelativeResize="0"/>
          <p:nvPr/>
        </p:nvPicPr>
        <p:blipFill>
          <a:blip r:embed="rId18">
            <a:alphaModFix/>
          </a:blip>
          <a:stretch>
            <a:fillRect/>
          </a:stretch>
        </p:blipFill>
        <p:spPr>
          <a:xfrm>
            <a:off x="6061525" y="2000538"/>
            <a:ext cx="843075" cy="563875"/>
          </a:xfrm>
          <a:prstGeom prst="rect">
            <a:avLst/>
          </a:prstGeom>
          <a:noFill/>
          <a:ln>
            <a:noFill/>
          </a:ln>
        </p:spPr>
      </p:pic>
      <p:pic>
        <p:nvPicPr>
          <p:cNvPr id="97" name="Shape 97"/>
          <p:cNvPicPr preferRelativeResize="0"/>
          <p:nvPr/>
        </p:nvPicPr>
        <p:blipFill>
          <a:blip r:embed="rId19">
            <a:alphaModFix/>
          </a:blip>
          <a:stretch>
            <a:fillRect/>
          </a:stretch>
        </p:blipFill>
        <p:spPr>
          <a:xfrm>
            <a:off x="5420838" y="2408150"/>
            <a:ext cx="630650" cy="630650"/>
          </a:xfrm>
          <a:prstGeom prst="rect">
            <a:avLst/>
          </a:prstGeom>
          <a:noFill/>
          <a:ln>
            <a:noFill/>
          </a:ln>
        </p:spPr>
      </p:pic>
      <p:pic>
        <p:nvPicPr>
          <p:cNvPr id="98" name="Shape 98"/>
          <p:cNvPicPr preferRelativeResize="0"/>
          <p:nvPr/>
        </p:nvPicPr>
        <p:blipFill>
          <a:blip r:embed="rId20">
            <a:alphaModFix/>
          </a:blip>
          <a:stretch>
            <a:fillRect/>
          </a:stretch>
        </p:blipFill>
        <p:spPr>
          <a:xfrm>
            <a:off x="7725575" y="2068488"/>
            <a:ext cx="843075" cy="563875"/>
          </a:xfrm>
          <a:prstGeom prst="rect">
            <a:avLst/>
          </a:prstGeom>
          <a:noFill/>
          <a:ln>
            <a:noFill/>
          </a:ln>
        </p:spPr>
      </p:pic>
      <p:pic>
        <p:nvPicPr>
          <p:cNvPr id="99" name="Shape 99"/>
          <p:cNvPicPr preferRelativeResize="0"/>
          <p:nvPr/>
        </p:nvPicPr>
        <p:blipFill>
          <a:blip r:embed="rId21">
            <a:alphaModFix/>
          </a:blip>
          <a:stretch>
            <a:fillRect/>
          </a:stretch>
        </p:blipFill>
        <p:spPr>
          <a:xfrm>
            <a:off x="7333450" y="2408152"/>
            <a:ext cx="630650" cy="63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idx="1" type="body"/>
          </p:nvPr>
        </p:nvSpPr>
        <p:spPr>
          <a:xfrm>
            <a:off x="2634800" y="2028700"/>
            <a:ext cx="3889800" cy="2824800"/>
          </a:xfrm>
          <a:prstGeom prst="rect">
            <a:avLst/>
          </a:prstGeom>
        </p:spPr>
        <p:txBody>
          <a:bodyPr anchorCtr="0" anchor="t" bIns="91425" lIns="91425" rIns="91425" wrap="square" tIns="91425">
            <a:noAutofit/>
          </a:bodyPr>
          <a:lstStyle/>
          <a:p>
            <a:pPr indent="-69850" lvl="0" marL="165100" marR="165100" rtl="0" algn="ctr">
              <a:spcBef>
                <a:spcPts val="0"/>
              </a:spcBef>
              <a:spcAft>
                <a:spcPts val="0"/>
              </a:spcAft>
              <a:buClr>
                <a:schemeClr val="dk1"/>
              </a:buClr>
              <a:buSzPct val="100000"/>
              <a:buFont typeface="Arial"/>
              <a:buNone/>
            </a:pPr>
            <a:r>
              <a:rPr b="1" i="1" lang="en" sz="1100">
                <a:solidFill>
                  <a:schemeClr val="dk1"/>
                </a:solidFill>
                <a:latin typeface="Ubuntu"/>
                <a:ea typeface="Ubuntu"/>
                <a:cs typeface="Ubuntu"/>
                <a:sym typeface="Ubuntu"/>
              </a:rPr>
              <a:t>Coreo is an intuitive, well thought out CAD/CAM software experience.</a:t>
            </a:r>
            <a:r>
              <a:rPr i="1" lang="en" sz="1100">
                <a:solidFill>
                  <a:schemeClr val="dk1"/>
                </a:solidFill>
                <a:latin typeface="Ubuntu Light"/>
                <a:ea typeface="Ubuntu Light"/>
                <a:cs typeface="Ubuntu Light"/>
                <a:sym typeface="Ubuntu Light"/>
              </a:rPr>
              <a:t>  A suite for five individual modules, clarity and ease of use are platform cornerstones.  Standardized parameters and terminology, intelligent libraries, user defined processes, and sophisticated processing techniques are all features that bolster Coreo’s exceptional functionality.  With Coreo, work errors decrease and tempo quickens.</a:t>
            </a:r>
          </a:p>
          <a:p>
            <a:pPr lvl="0" rtl="0">
              <a:spcBef>
                <a:spcPts val="0"/>
              </a:spcBef>
              <a:spcAft>
                <a:spcPts val="0"/>
              </a:spcAft>
              <a:buClr>
                <a:schemeClr val="dk1"/>
              </a:buClr>
              <a:buSzPct val="91666"/>
              <a:buFont typeface="Arial"/>
              <a:buNone/>
            </a:pPr>
            <a:r>
              <a:t/>
            </a:r>
            <a:endParaRPr sz="1200">
              <a:solidFill>
                <a:schemeClr val="dk1"/>
              </a:solidFill>
              <a:highlight>
                <a:srgbClr val="FFFFFF"/>
              </a:highlight>
              <a:latin typeface="Ubuntu Light"/>
              <a:ea typeface="Ubuntu Light"/>
              <a:cs typeface="Ubuntu Light"/>
              <a:sym typeface="Ubuntu Light"/>
            </a:endParaRPr>
          </a:p>
          <a:p>
            <a:pPr lvl="0">
              <a:spcBef>
                <a:spcPts val="0"/>
              </a:spcBef>
              <a:buNone/>
            </a:pPr>
            <a:r>
              <a:t/>
            </a:r>
            <a:endParaRPr sz="1200"/>
          </a:p>
        </p:txBody>
      </p:sp>
      <p:pic>
        <p:nvPicPr>
          <p:cNvPr id="105" name="Shape 105"/>
          <p:cNvPicPr preferRelativeResize="0"/>
          <p:nvPr/>
        </p:nvPicPr>
        <p:blipFill>
          <a:blip r:embed="rId3">
            <a:alphaModFix/>
          </a:blip>
          <a:stretch>
            <a:fillRect/>
          </a:stretch>
        </p:blipFill>
        <p:spPr>
          <a:xfrm>
            <a:off x="2634809" y="334700"/>
            <a:ext cx="3874375" cy="1156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idx="1" type="body"/>
          </p:nvPr>
        </p:nvSpPr>
        <p:spPr>
          <a:xfrm>
            <a:off x="400175" y="390475"/>
            <a:ext cx="8459400" cy="3416400"/>
          </a:xfrm>
          <a:prstGeom prst="rect">
            <a:avLst/>
          </a:prstGeom>
        </p:spPr>
        <p:txBody>
          <a:bodyPr anchorCtr="0" anchor="t" bIns="91425" lIns="91425" rIns="91425" wrap="square" tIns="91425">
            <a:noAutofit/>
          </a:bodyPr>
          <a:lstStyle/>
          <a:p>
            <a:pPr indent="387350" lvl="0" marL="0" rtl="0">
              <a:lnSpc>
                <a:spcPct val="140000"/>
              </a:lnSpc>
              <a:spcBef>
                <a:spcPts val="0"/>
              </a:spcBef>
              <a:spcAft>
                <a:spcPts val="800"/>
              </a:spcAft>
              <a:buClr>
                <a:schemeClr val="dk1"/>
              </a:buClr>
              <a:buSzPct val="100000"/>
              <a:buFont typeface="Arial"/>
              <a:buNone/>
            </a:pPr>
            <a:r>
              <a:rPr b="1" lang="en" sz="1050">
                <a:solidFill>
                  <a:schemeClr val="dk1"/>
                </a:solidFill>
                <a:highlight>
                  <a:srgbClr val="FFFFFF"/>
                </a:highlight>
                <a:latin typeface="Ubuntu"/>
                <a:ea typeface="Ubuntu"/>
                <a:cs typeface="Ubuntu"/>
                <a:sym typeface="Ubuntu"/>
              </a:rPr>
              <a:t>                 </a:t>
            </a:r>
            <a:r>
              <a:rPr lang="en" sz="1050">
                <a:solidFill>
                  <a:schemeClr val="dk1"/>
                </a:solidFill>
                <a:highlight>
                  <a:srgbClr val="FFFFFF"/>
                </a:highlight>
                <a:latin typeface="Ubuntu Light"/>
                <a:ea typeface="Ubuntu Light"/>
                <a:cs typeface="Ubuntu Light"/>
                <a:sym typeface="Ubuntu Light"/>
              </a:rPr>
              <a:t>Serving as a single, </a:t>
            </a:r>
            <a:r>
              <a:rPr i="1" lang="en" sz="1050" u="sng">
                <a:solidFill>
                  <a:schemeClr val="dk1"/>
                </a:solidFill>
                <a:highlight>
                  <a:srgbClr val="FFFFFF"/>
                </a:highlight>
                <a:latin typeface="Ubuntu Light"/>
                <a:ea typeface="Ubuntu Light"/>
                <a:cs typeface="Ubuntu Light"/>
                <a:sym typeface="Ubuntu Light"/>
              </a:rPr>
              <a:t>common interface to start each Coreo module</a:t>
            </a:r>
            <a:r>
              <a:rPr lang="en" sz="1050">
                <a:solidFill>
                  <a:schemeClr val="dk1"/>
                </a:solidFill>
                <a:highlight>
                  <a:srgbClr val="FFFFFF"/>
                </a:highlight>
                <a:latin typeface="Ubuntu Light"/>
                <a:ea typeface="Ubuntu Light"/>
                <a:cs typeface="Ubuntu Light"/>
                <a:sym typeface="Ubuntu Light"/>
              </a:rPr>
              <a:t>, Connect also allow the user to quickly </a:t>
            </a:r>
            <a:r>
              <a:rPr i="1" lang="en" sz="1050">
                <a:solidFill>
                  <a:schemeClr val="dk1"/>
                </a:solidFill>
                <a:highlight>
                  <a:srgbClr val="FFFFFF"/>
                </a:highlight>
                <a:latin typeface="Ubuntu Light"/>
                <a:ea typeface="Ubuntu Light"/>
                <a:cs typeface="Ubuntu Light"/>
                <a:sym typeface="Ubuntu Light"/>
              </a:rPr>
              <a:t>connect with machine control systems</a:t>
            </a:r>
            <a:r>
              <a:rPr lang="en" sz="1050">
                <a:solidFill>
                  <a:schemeClr val="dk1"/>
                </a:solidFill>
                <a:highlight>
                  <a:srgbClr val="FFFFFF"/>
                </a:highlight>
                <a:latin typeface="Ubuntu Light"/>
                <a:ea typeface="Ubuntu Light"/>
                <a:cs typeface="Ubuntu Light"/>
                <a:sym typeface="Ubuntu Light"/>
              </a:rPr>
              <a:t> located throughout the production area.   Download control programs &amp; parameters, launch other Coreo modules, and conveniently access status and diagnostic information useful for configuration or troubleshooting.</a:t>
            </a:r>
          </a:p>
          <a:p>
            <a:pPr indent="-69850" lvl="0" marL="0" rtl="0">
              <a:lnSpc>
                <a:spcPct val="140000"/>
              </a:lnSpc>
              <a:spcBef>
                <a:spcPts val="0"/>
              </a:spcBef>
              <a:spcAft>
                <a:spcPts val="800"/>
              </a:spcAft>
              <a:buClr>
                <a:schemeClr val="dk1"/>
              </a:buClr>
              <a:buSzPct val="100000"/>
              <a:buFont typeface="Arial"/>
              <a:buNone/>
            </a:pPr>
            <a:r>
              <a:rPr lang="en" sz="1050">
                <a:solidFill>
                  <a:schemeClr val="dk1"/>
                </a:solidFill>
                <a:highlight>
                  <a:srgbClr val="FFFFFF"/>
                </a:highlight>
                <a:latin typeface="Ubuntu Light"/>
                <a:ea typeface="Ubuntu Light"/>
                <a:cs typeface="Ubuntu Light"/>
                <a:sym typeface="Ubuntu Light"/>
              </a:rPr>
              <a:t>                              is a </a:t>
            </a:r>
            <a:r>
              <a:rPr i="1" lang="en" sz="1050" u="sng">
                <a:solidFill>
                  <a:schemeClr val="dk1"/>
                </a:solidFill>
                <a:highlight>
                  <a:srgbClr val="FFFFFF"/>
                </a:highlight>
                <a:latin typeface="Ubuntu Light"/>
                <a:ea typeface="Ubuntu Light"/>
                <a:cs typeface="Ubuntu Light"/>
                <a:sym typeface="Ubuntu Light"/>
              </a:rPr>
              <a:t>CAD-based creation environment</a:t>
            </a:r>
            <a:r>
              <a:rPr lang="en" sz="1050" u="sng">
                <a:solidFill>
                  <a:schemeClr val="dk1"/>
                </a:solidFill>
                <a:highlight>
                  <a:srgbClr val="FFFFFF"/>
                </a:highlight>
                <a:latin typeface="Ubuntu Light"/>
                <a:ea typeface="Ubuntu Light"/>
                <a:cs typeface="Ubuntu Light"/>
                <a:sym typeface="Ubuntu Light"/>
              </a:rPr>
              <a:t>.</a:t>
            </a:r>
            <a:r>
              <a:rPr lang="en" sz="1050">
                <a:solidFill>
                  <a:schemeClr val="dk1"/>
                </a:solidFill>
                <a:highlight>
                  <a:srgbClr val="FFFFFF"/>
                </a:highlight>
                <a:latin typeface="Ubuntu Light"/>
                <a:ea typeface="Ubuntu Light"/>
                <a:cs typeface="Ubuntu Light"/>
                <a:sym typeface="Ubuntu Light"/>
              </a:rPr>
              <a:t>  Start from scratch or import an existing file.   Tools in this robust platform include scaling, sizing, fitting &amp; alignment, and complete text tools, even 100+ engraver fonts.  Graphic features include creating and editing shapes &amp; objects, node editing for vectorized graphics, ability to import stroke widths (CMX, CMF, AI, and EPS), and a wide array of import/export filters.</a:t>
            </a:r>
          </a:p>
          <a:p>
            <a:pPr lvl="0" rtl="0">
              <a:lnSpc>
                <a:spcPct val="140000"/>
              </a:lnSpc>
              <a:spcBef>
                <a:spcPts val="0"/>
              </a:spcBef>
              <a:spcAft>
                <a:spcPts val="800"/>
              </a:spcAft>
              <a:buNone/>
            </a:pPr>
            <a:r>
              <a:rPr b="1" lang="en" sz="1050">
                <a:solidFill>
                  <a:schemeClr val="dk1"/>
                </a:solidFill>
                <a:highlight>
                  <a:srgbClr val="FFFFFF"/>
                </a:highlight>
                <a:latin typeface="Ubuntu"/>
                <a:ea typeface="Ubuntu"/>
                <a:cs typeface="Ubuntu"/>
                <a:sym typeface="Ubuntu"/>
              </a:rPr>
              <a:t>                         </a:t>
            </a:r>
            <a:r>
              <a:rPr i="1" lang="en" sz="1050" u="sng">
                <a:solidFill>
                  <a:schemeClr val="dk1"/>
                </a:solidFill>
                <a:highlight>
                  <a:srgbClr val="FFFFFF"/>
                </a:highlight>
                <a:latin typeface="Ubuntu Light"/>
                <a:ea typeface="Ubuntu Light"/>
                <a:cs typeface="Ubuntu Light"/>
                <a:sym typeface="Ubuntu Light"/>
              </a:rPr>
              <a:t>applies parameters and tool paths to CAD drawings, converting them to machine-ready CAM files</a:t>
            </a:r>
            <a:r>
              <a:rPr lang="en" sz="1050" u="sng">
                <a:solidFill>
                  <a:schemeClr val="dk1"/>
                </a:solidFill>
                <a:highlight>
                  <a:srgbClr val="FFFFFF"/>
                </a:highlight>
                <a:latin typeface="Ubuntu Light"/>
                <a:ea typeface="Ubuntu Light"/>
                <a:cs typeface="Ubuntu Light"/>
                <a:sym typeface="Ubuntu Light"/>
              </a:rPr>
              <a:t>.</a:t>
            </a:r>
            <a:r>
              <a:rPr lang="en" sz="1050">
                <a:solidFill>
                  <a:schemeClr val="dk1"/>
                </a:solidFill>
                <a:highlight>
                  <a:srgbClr val="FFFFFF"/>
                </a:highlight>
                <a:latin typeface="Ubuntu Light"/>
                <a:ea typeface="Ubuntu Light"/>
                <a:cs typeface="Ubuntu Light"/>
                <a:sym typeface="Ubuntu Light"/>
              </a:rPr>
              <a:t>  Manage multiple jobs, tools, and processes.  Use standard software parameters and industry terms to preview, execute, and control projects.  Contextual display is friendly and intuitive.  Intelligent shape and material process libraries, easy adjustments, auto tool paths, and advanced processing all support quick, efficient nesting &amp; optimum sheet yield.</a:t>
            </a:r>
          </a:p>
          <a:p>
            <a:pPr lvl="0" rtl="0">
              <a:lnSpc>
                <a:spcPct val="140000"/>
              </a:lnSpc>
              <a:spcBef>
                <a:spcPts val="0"/>
              </a:spcBef>
              <a:spcAft>
                <a:spcPts val="800"/>
              </a:spcAft>
              <a:buNone/>
            </a:pPr>
            <a:r>
              <a:rPr lang="en" sz="1050">
                <a:solidFill>
                  <a:schemeClr val="dk1"/>
                </a:solidFill>
                <a:highlight>
                  <a:srgbClr val="FFFFFF"/>
                </a:highlight>
                <a:latin typeface="Ubuntu Light"/>
                <a:ea typeface="Ubuntu Light"/>
                <a:cs typeface="Ubuntu Light"/>
                <a:sym typeface="Ubuntu Light"/>
              </a:rPr>
              <a:t>                                    </a:t>
            </a:r>
            <a:r>
              <a:rPr i="1" lang="en" sz="1050" u="sng">
                <a:solidFill>
                  <a:schemeClr val="dk1"/>
                </a:solidFill>
                <a:highlight>
                  <a:srgbClr val="FFFFFF"/>
                </a:highlight>
                <a:latin typeface="Ubuntu Light"/>
                <a:ea typeface="Ubuntu Light"/>
                <a:cs typeface="Ubuntu Light"/>
                <a:sym typeface="Ubuntu Light"/>
              </a:rPr>
              <a:t>opens CAD / CAM files for execution on machine tools.</a:t>
            </a:r>
            <a:r>
              <a:rPr i="1" lang="en" sz="1050">
                <a:solidFill>
                  <a:schemeClr val="dk1"/>
                </a:solidFill>
                <a:highlight>
                  <a:srgbClr val="FFFFFF"/>
                </a:highlight>
                <a:latin typeface="Ubuntu Light"/>
                <a:ea typeface="Ubuntu Light"/>
                <a:cs typeface="Ubuntu Light"/>
                <a:sym typeface="Ubuntu Light"/>
              </a:rPr>
              <a:t> </a:t>
            </a:r>
            <a:r>
              <a:rPr lang="en" sz="1050">
                <a:solidFill>
                  <a:schemeClr val="dk1"/>
                </a:solidFill>
                <a:highlight>
                  <a:srgbClr val="FFFFFF"/>
                </a:highlight>
                <a:latin typeface="Ubuntu Light"/>
                <a:ea typeface="Ubuntu Light"/>
                <a:cs typeface="Ubuntu Light"/>
                <a:sym typeface="Ubuntu Light"/>
              </a:rPr>
              <a:t> It provides support for job queue, barcode, a smart shape library, job history, time estimation, simulation, and unlimited material and process support.  Users can conveniently adopt, execute, and adjust parameters established in Design.  Preview &amp; step through jobs prior to execution.  View real time job progress, and graphically restart within the job file.</a:t>
            </a:r>
          </a:p>
          <a:p>
            <a:pPr lvl="0" rtl="0">
              <a:lnSpc>
                <a:spcPct val="140000"/>
              </a:lnSpc>
              <a:spcBef>
                <a:spcPts val="0"/>
              </a:spcBef>
              <a:spcAft>
                <a:spcPts val="800"/>
              </a:spcAft>
              <a:buNone/>
            </a:pPr>
            <a:r>
              <a:rPr lang="en" sz="1050">
                <a:solidFill>
                  <a:schemeClr val="dk1"/>
                </a:solidFill>
                <a:highlight>
                  <a:srgbClr val="FFFFFF"/>
                </a:highlight>
                <a:latin typeface="Ubuntu Light"/>
                <a:ea typeface="Ubuntu Light"/>
                <a:cs typeface="Ubuntu Light"/>
                <a:sym typeface="Ubuntu Light"/>
              </a:rPr>
              <a:t>                              allows the user to make informed assessment of business and machine performance thanks to an </a:t>
            </a:r>
            <a:r>
              <a:rPr i="1" lang="en" sz="1050" u="sng">
                <a:solidFill>
                  <a:schemeClr val="dk1"/>
                </a:solidFill>
                <a:highlight>
                  <a:srgbClr val="FFFFFF"/>
                </a:highlight>
                <a:latin typeface="Ubuntu Light"/>
                <a:ea typeface="Ubuntu Light"/>
                <a:cs typeface="Ubuntu Light"/>
                <a:sym typeface="Ubuntu Light"/>
              </a:rPr>
              <a:t>assortment of reports that summarize job and machine status</a:t>
            </a:r>
            <a:r>
              <a:rPr i="1" lang="en" sz="1050">
                <a:solidFill>
                  <a:schemeClr val="dk1"/>
                </a:solidFill>
                <a:highlight>
                  <a:srgbClr val="FFFFFF"/>
                </a:highlight>
                <a:latin typeface="Ubuntu Light"/>
                <a:ea typeface="Ubuntu Light"/>
                <a:cs typeface="Ubuntu Light"/>
                <a:sym typeface="Ubuntu Light"/>
              </a:rPr>
              <a:t>,</a:t>
            </a:r>
            <a:r>
              <a:rPr lang="en" sz="1050">
                <a:solidFill>
                  <a:schemeClr val="dk1"/>
                </a:solidFill>
                <a:highlight>
                  <a:srgbClr val="FFFFFF"/>
                </a:highlight>
                <a:latin typeface="Ubuntu Light"/>
                <a:ea typeface="Ubuntu Light"/>
                <a:cs typeface="Ubuntu Light"/>
                <a:sym typeface="Ubuntu Light"/>
              </a:rPr>
              <a:t> per job or over multiple machines and multiple shifts.</a:t>
            </a:r>
          </a:p>
          <a:p>
            <a:pPr lvl="0" rtl="0">
              <a:lnSpc>
                <a:spcPct val="140000"/>
              </a:lnSpc>
              <a:spcBef>
                <a:spcPts val="0"/>
              </a:spcBef>
              <a:spcAft>
                <a:spcPts val="800"/>
              </a:spcAft>
              <a:buClr>
                <a:schemeClr val="dk1"/>
              </a:buClr>
              <a:buSzPct val="100000"/>
              <a:buFont typeface="Arial"/>
              <a:buNone/>
            </a:pPr>
            <a:r>
              <a:t/>
            </a:r>
            <a:endParaRPr sz="1050">
              <a:solidFill>
                <a:schemeClr val="dk1"/>
              </a:solidFill>
              <a:highlight>
                <a:srgbClr val="FFFFFF"/>
              </a:highlight>
              <a:latin typeface="Ubuntu Light"/>
              <a:ea typeface="Ubuntu Light"/>
              <a:cs typeface="Ubuntu Light"/>
              <a:sym typeface="Ubuntu Light"/>
            </a:endParaRPr>
          </a:p>
          <a:p>
            <a:pPr lvl="0">
              <a:spcBef>
                <a:spcPts val="0"/>
              </a:spcBef>
              <a:buNone/>
            </a:pPr>
            <a:r>
              <a:t/>
            </a:r>
            <a:endParaRPr/>
          </a:p>
        </p:txBody>
      </p:sp>
      <p:pic>
        <p:nvPicPr>
          <p:cNvPr id="111" name="Shape 111"/>
          <p:cNvPicPr preferRelativeResize="0"/>
          <p:nvPr/>
        </p:nvPicPr>
        <p:blipFill>
          <a:blip r:embed="rId3">
            <a:alphaModFix/>
          </a:blip>
          <a:stretch>
            <a:fillRect/>
          </a:stretch>
        </p:blipFill>
        <p:spPr>
          <a:xfrm>
            <a:off x="84300" y="1258763"/>
            <a:ext cx="315875" cy="315875"/>
          </a:xfrm>
          <a:prstGeom prst="rect">
            <a:avLst/>
          </a:prstGeom>
          <a:noFill/>
          <a:ln>
            <a:noFill/>
          </a:ln>
        </p:spPr>
      </p:pic>
      <p:pic>
        <p:nvPicPr>
          <p:cNvPr id="112" name="Shape 112"/>
          <p:cNvPicPr preferRelativeResize="0"/>
          <p:nvPr/>
        </p:nvPicPr>
        <p:blipFill>
          <a:blip r:embed="rId4">
            <a:alphaModFix/>
          </a:blip>
          <a:stretch>
            <a:fillRect/>
          </a:stretch>
        </p:blipFill>
        <p:spPr>
          <a:xfrm flipH="1" rot="10800000">
            <a:off x="84300" y="2257072"/>
            <a:ext cx="315875" cy="315875"/>
          </a:xfrm>
          <a:prstGeom prst="rect">
            <a:avLst/>
          </a:prstGeom>
          <a:noFill/>
          <a:ln>
            <a:noFill/>
          </a:ln>
        </p:spPr>
      </p:pic>
      <p:pic>
        <p:nvPicPr>
          <p:cNvPr id="113" name="Shape 113"/>
          <p:cNvPicPr preferRelativeResize="0"/>
          <p:nvPr/>
        </p:nvPicPr>
        <p:blipFill>
          <a:blip r:embed="rId5">
            <a:alphaModFix/>
          </a:blip>
          <a:stretch>
            <a:fillRect/>
          </a:stretch>
        </p:blipFill>
        <p:spPr>
          <a:xfrm>
            <a:off x="84297" y="3215400"/>
            <a:ext cx="315875" cy="315875"/>
          </a:xfrm>
          <a:prstGeom prst="rect">
            <a:avLst/>
          </a:prstGeom>
          <a:noFill/>
          <a:ln>
            <a:noFill/>
          </a:ln>
        </p:spPr>
      </p:pic>
      <p:pic>
        <p:nvPicPr>
          <p:cNvPr id="114" name="Shape 114"/>
          <p:cNvPicPr preferRelativeResize="0"/>
          <p:nvPr/>
        </p:nvPicPr>
        <p:blipFill>
          <a:blip r:embed="rId6">
            <a:alphaModFix/>
          </a:blip>
          <a:stretch>
            <a:fillRect/>
          </a:stretch>
        </p:blipFill>
        <p:spPr>
          <a:xfrm>
            <a:off x="84300" y="485850"/>
            <a:ext cx="315875" cy="315875"/>
          </a:xfrm>
          <a:prstGeom prst="rect">
            <a:avLst/>
          </a:prstGeom>
          <a:noFill/>
          <a:ln>
            <a:noFill/>
          </a:ln>
        </p:spPr>
      </p:pic>
      <p:sp>
        <p:nvSpPr>
          <p:cNvPr id="115" name="Shape 115"/>
          <p:cNvSpPr txBox="1"/>
          <p:nvPr>
            <p:ph idx="1" type="body"/>
          </p:nvPr>
        </p:nvSpPr>
        <p:spPr>
          <a:xfrm>
            <a:off x="400175" y="390475"/>
            <a:ext cx="8712000" cy="4391100"/>
          </a:xfrm>
          <a:prstGeom prst="rect">
            <a:avLst/>
          </a:prstGeom>
          <a:solidFill>
            <a:srgbClr val="FFFFFF"/>
          </a:solidFill>
        </p:spPr>
        <p:txBody>
          <a:bodyPr anchorCtr="0" anchor="t" bIns="91425" lIns="91425" rIns="91425" wrap="square" tIns="91425">
            <a:noAutofit/>
          </a:bodyPr>
          <a:lstStyle/>
          <a:p>
            <a:pPr indent="387350" lvl="0" marL="0" rtl="0">
              <a:lnSpc>
                <a:spcPct val="140000"/>
              </a:lnSpc>
              <a:spcBef>
                <a:spcPts val="0"/>
              </a:spcBef>
              <a:spcAft>
                <a:spcPts val="800"/>
              </a:spcAft>
              <a:buClr>
                <a:schemeClr val="dk1"/>
              </a:buClr>
              <a:buSzPct val="100000"/>
              <a:buFont typeface="Arial"/>
              <a:buNone/>
            </a:pPr>
            <a:r>
              <a:rPr b="1" lang="en" sz="1050">
                <a:solidFill>
                  <a:schemeClr val="dk1"/>
                </a:solidFill>
                <a:highlight>
                  <a:srgbClr val="FFFFFF"/>
                </a:highlight>
                <a:latin typeface="Ubuntu"/>
                <a:ea typeface="Ubuntu"/>
                <a:cs typeface="Ubuntu"/>
                <a:sym typeface="Ubuntu"/>
              </a:rPr>
              <a:t>                 </a:t>
            </a:r>
            <a:r>
              <a:rPr lang="en" sz="1050">
                <a:solidFill>
                  <a:srgbClr val="FFFFFF"/>
                </a:solidFill>
                <a:highlight>
                  <a:srgbClr val="FFFFFF"/>
                </a:highlight>
                <a:latin typeface="Ubuntu Light"/>
                <a:ea typeface="Ubuntu Light"/>
                <a:cs typeface="Ubuntu Light"/>
                <a:sym typeface="Ubuntu Light"/>
              </a:rPr>
              <a:t>Ser</a:t>
            </a:r>
            <a:r>
              <a:rPr i="1" lang="en" sz="1050" u="sng">
                <a:solidFill>
                  <a:schemeClr val="dk1"/>
                </a:solidFill>
                <a:highlight>
                  <a:srgbClr val="FFFFFF"/>
                </a:highlight>
                <a:latin typeface="Ubuntu Light"/>
                <a:ea typeface="Ubuntu Light"/>
                <a:cs typeface="Ubuntu Light"/>
                <a:sym typeface="Ubuntu Light"/>
              </a:rPr>
              <a:t>common interface to start each Coreo module</a:t>
            </a:r>
            <a:r>
              <a:rPr lang="en" sz="1050">
                <a:solidFill>
                  <a:schemeClr val="dk1"/>
                </a:solidFill>
                <a:highlight>
                  <a:srgbClr val="FFFFFF"/>
                </a:highlight>
                <a:latin typeface="Ubuntu Light"/>
                <a:ea typeface="Ubuntu Light"/>
                <a:cs typeface="Ubuntu Light"/>
                <a:sym typeface="Ubuntu Light"/>
              </a:rPr>
              <a:t>.</a:t>
            </a:r>
            <a:r>
              <a:rPr lang="en" sz="1050">
                <a:solidFill>
                  <a:schemeClr val="dk1"/>
                </a:solidFill>
                <a:highlight>
                  <a:srgbClr val="FFFFFF"/>
                </a:highlight>
                <a:latin typeface="Ubuntu Light"/>
                <a:ea typeface="Ubuntu Light"/>
                <a:cs typeface="Ubuntu Light"/>
                <a:sym typeface="Ubuntu Light"/>
              </a:rPr>
              <a:t> </a:t>
            </a:r>
            <a:r>
              <a:rPr lang="en" sz="1050">
                <a:solidFill>
                  <a:srgbClr val="FFFFFF"/>
                </a:solidFill>
                <a:highlight>
                  <a:srgbClr val="FFFFFF"/>
                </a:highlight>
                <a:latin typeface="Ubuntu Light"/>
                <a:ea typeface="Ubuntu Light"/>
                <a:cs typeface="Ubuntu Light"/>
                <a:sym typeface="Ubuntu Light"/>
              </a:rPr>
              <a:t>Connect also allow the user to quickly </a:t>
            </a:r>
            <a:r>
              <a:rPr i="1" lang="en" sz="1050">
                <a:solidFill>
                  <a:srgbClr val="FFFFFF"/>
                </a:solidFill>
                <a:highlight>
                  <a:srgbClr val="FFFFFF"/>
                </a:highlight>
                <a:latin typeface="Ubuntu Light"/>
                <a:ea typeface="Ubuntu Light"/>
                <a:cs typeface="Ubuntu Light"/>
                <a:sym typeface="Ubuntu Light"/>
              </a:rPr>
              <a:t>connect with machine control systems</a:t>
            </a:r>
            <a:r>
              <a:rPr lang="en" sz="1050">
                <a:solidFill>
                  <a:srgbClr val="FFFFFF"/>
                </a:solidFill>
                <a:highlight>
                  <a:srgbClr val="FFFFFF"/>
                </a:highlight>
                <a:latin typeface="Ubuntu Light"/>
                <a:ea typeface="Ubuntu Light"/>
                <a:cs typeface="Ubuntu Light"/>
                <a:sym typeface="Ubuntu Light"/>
              </a:rPr>
              <a:t> located throughout the production area.   Download control programs &amp; parameters, launch other Coreo modules, a                n                       d         .conveniently access status and diagnostic information useful for configuration or troubleshooting.                                            .</a:t>
            </a:r>
          </a:p>
          <a:p>
            <a:pPr indent="-69850" lvl="0" marL="0" rtl="0">
              <a:lnSpc>
                <a:spcPct val="115000"/>
              </a:lnSpc>
              <a:spcBef>
                <a:spcPts val="0"/>
              </a:spcBef>
              <a:spcAft>
                <a:spcPts val="800"/>
              </a:spcAft>
              <a:buClr>
                <a:schemeClr val="dk1"/>
              </a:buClr>
              <a:buSzPct val="100000"/>
              <a:buFont typeface="Arial"/>
              <a:buNone/>
            </a:pPr>
            <a:r>
              <a:rPr lang="en" sz="1050">
                <a:solidFill>
                  <a:schemeClr val="dk1"/>
                </a:solidFill>
                <a:highlight>
                  <a:srgbClr val="FFFFFF"/>
                </a:highlight>
                <a:latin typeface="Ubuntu Light"/>
                <a:ea typeface="Ubuntu Light"/>
                <a:cs typeface="Ubuntu Light"/>
                <a:sym typeface="Ubuntu Light"/>
              </a:rPr>
              <a:t>                                   </a:t>
            </a:r>
            <a:r>
              <a:rPr i="1" lang="en" sz="1050" u="sng">
                <a:solidFill>
                  <a:schemeClr val="dk1"/>
                </a:solidFill>
                <a:highlight>
                  <a:srgbClr val="FFFFFF"/>
                </a:highlight>
                <a:latin typeface="Ubuntu Light"/>
                <a:ea typeface="Ubuntu Light"/>
                <a:cs typeface="Ubuntu Light"/>
                <a:sym typeface="Ubuntu Light"/>
              </a:rPr>
              <a:t>CAD-based creation environment</a:t>
            </a:r>
            <a:r>
              <a:rPr lang="en" sz="1050" u="sng">
                <a:solidFill>
                  <a:schemeClr val="dk1"/>
                </a:solidFill>
                <a:highlight>
                  <a:srgbClr val="FFFFFF"/>
                </a:highlight>
                <a:latin typeface="Ubuntu Light"/>
                <a:ea typeface="Ubuntu Light"/>
                <a:cs typeface="Ubuntu Light"/>
                <a:sym typeface="Ubuntu Light"/>
              </a:rPr>
              <a:t>.</a:t>
            </a:r>
            <a:r>
              <a:rPr lang="en" sz="1050">
                <a:solidFill>
                  <a:schemeClr val="dk1"/>
                </a:solidFill>
                <a:highlight>
                  <a:srgbClr val="FFFFFF"/>
                </a:highlight>
                <a:latin typeface="Ubuntu Light"/>
                <a:ea typeface="Ubuntu Light"/>
                <a:cs typeface="Ubuntu Light"/>
                <a:sym typeface="Ubuntu Light"/>
              </a:rPr>
              <a:t>  </a:t>
            </a:r>
            <a:r>
              <a:rPr lang="en" sz="1050">
                <a:solidFill>
                  <a:srgbClr val="FFFFFF"/>
                </a:solidFill>
                <a:highlight>
                  <a:srgbClr val="FFFFFF"/>
                </a:highlight>
                <a:latin typeface="Ubuntu Light"/>
                <a:ea typeface="Ubuntu Light"/>
                <a:cs typeface="Ubuntu Light"/>
                <a:sym typeface="Ubuntu Light"/>
              </a:rPr>
              <a:t>Start from scratch or import an existing file.   Tools in this robust pl  atform include scaling, sizing, fitting &amp; alignment, and complete text tools, even 100+ engraver fonts.  Graphic features include creating and editing shapes &amp; objects, node editing for vectorized graphics, ability to import stroke widths (CMX, CMF, AI, and EPS), and a wide array of import/export filters.</a:t>
            </a:r>
          </a:p>
          <a:p>
            <a:pPr lvl="0" rtl="0">
              <a:lnSpc>
                <a:spcPct val="150000"/>
              </a:lnSpc>
              <a:spcBef>
                <a:spcPts val="0"/>
              </a:spcBef>
              <a:spcAft>
                <a:spcPts val="800"/>
              </a:spcAft>
              <a:buNone/>
            </a:pPr>
            <a:r>
              <a:rPr b="1" lang="en" sz="1050">
                <a:solidFill>
                  <a:schemeClr val="dk1"/>
                </a:solidFill>
                <a:highlight>
                  <a:srgbClr val="FFFFFF"/>
                </a:highlight>
                <a:latin typeface="Ubuntu"/>
                <a:ea typeface="Ubuntu"/>
                <a:cs typeface="Ubuntu"/>
                <a:sym typeface="Ubuntu"/>
              </a:rPr>
              <a:t>                               </a:t>
            </a:r>
          </a:p>
          <a:p>
            <a:pPr indent="0" lvl="0" marL="914400" rtl="0">
              <a:lnSpc>
                <a:spcPct val="150000"/>
              </a:lnSpc>
              <a:spcBef>
                <a:spcPts val="0"/>
              </a:spcBef>
              <a:spcAft>
                <a:spcPts val="800"/>
              </a:spcAft>
              <a:buNone/>
            </a:pPr>
            <a:r>
              <a:rPr i="1" lang="en" sz="1050" u="sng">
                <a:solidFill>
                  <a:schemeClr val="dk1"/>
                </a:solidFill>
                <a:highlight>
                  <a:srgbClr val="FFFFFF"/>
                </a:highlight>
                <a:latin typeface="Ubuntu Light"/>
                <a:ea typeface="Ubuntu Light"/>
                <a:cs typeface="Ubuntu Light"/>
                <a:sym typeface="Ubuntu Light"/>
              </a:rPr>
              <a:t>applies parameters and tool paths to CAD drawings, converting them to machine-ready CAM files</a:t>
            </a:r>
            <a:r>
              <a:rPr lang="en" sz="1050" u="sng">
                <a:solidFill>
                  <a:schemeClr val="dk1"/>
                </a:solidFill>
                <a:highlight>
                  <a:srgbClr val="FFFFFF"/>
                </a:highlight>
                <a:latin typeface="Ubuntu Light"/>
                <a:ea typeface="Ubuntu Light"/>
                <a:cs typeface="Ubuntu Light"/>
                <a:sym typeface="Ubuntu Light"/>
              </a:rPr>
              <a:t>.</a:t>
            </a:r>
            <a:r>
              <a:rPr lang="en" sz="1050">
                <a:solidFill>
                  <a:schemeClr val="dk1"/>
                </a:solidFill>
                <a:highlight>
                  <a:srgbClr val="FFFFFF"/>
                </a:highlight>
                <a:latin typeface="Ubuntu Light"/>
                <a:ea typeface="Ubuntu Light"/>
                <a:cs typeface="Ubuntu Light"/>
                <a:sym typeface="Ubuntu Light"/>
              </a:rPr>
              <a:t> </a:t>
            </a:r>
            <a:r>
              <a:rPr lang="en" sz="1050">
                <a:solidFill>
                  <a:srgbClr val="FFFFFF"/>
                </a:solidFill>
                <a:highlight>
                  <a:srgbClr val="FFFFFF"/>
                </a:highlight>
                <a:latin typeface="Ubuntu Light"/>
                <a:ea typeface="Ubuntu Light"/>
                <a:cs typeface="Ubuntu Light"/>
                <a:sym typeface="Ubuntu Light"/>
              </a:rPr>
              <a:t> Manage multiple jobs, tools, and processes.  Use standard software parameters and industry terms to preview, execute, and control projects.  Contextual display is friendly and intuitive.  Intelligent shape and material process libraries, easy adjustments, auto tool paths, and advanced processing all support quick, efficient nesting &amp; optimum sheet yield.</a:t>
            </a:r>
          </a:p>
          <a:p>
            <a:pPr lvl="0" rtl="0">
              <a:lnSpc>
                <a:spcPct val="180000"/>
              </a:lnSpc>
              <a:spcBef>
                <a:spcPts val="0"/>
              </a:spcBef>
              <a:spcAft>
                <a:spcPts val="800"/>
              </a:spcAft>
              <a:buNone/>
            </a:pPr>
            <a:r>
              <a:rPr lang="en" sz="1050">
                <a:solidFill>
                  <a:schemeClr val="dk1"/>
                </a:solidFill>
                <a:highlight>
                  <a:srgbClr val="FFFFFF"/>
                </a:highlight>
                <a:latin typeface="Ubuntu Light"/>
                <a:ea typeface="Ubuntu Light"/>
                <a:cs typeface="Ubuntu Light"/>
                <a:sym typeface="Ubuntu Light"/>
              </a:rPr>
              <a:t>                                          </a:t>
            </a:r>
            <a:r>
              <a:rPr i="1" lang="en" sz="1050" u="sng">
                <a:solidFill>
                  <a:schemeClr val="dk1"/>
                </a:solidFill>
                <a:highlight>
                  <a:srgbClr val="FFFFFF"/>
                </a:highlight>
                <a:latin typeface="Ubuntu Light"/>
                <a:ea typeface="Ubuntu Light"/>
                <a:cs typeface="Ubuntu Light"/>
                <a:sym typeface="Ubuntu Light"/>
              </a:rPr>
              <a:t>opens CAD / CAM files for execution on machine tools.</a:t>
            </a:r>
            <a:r>
              <a:rPr i="1" lang="en" sz="1050">
                <a:solidFill>
                  <a:schemeClr val="dk1"/>
                </a:solidFill>
                <a:highlight>
                  <a:srgbClr val="FFFFFF"/>
                </a:highlight>
                <a:latin typeface="Ubuntu Light"/>
                <a:ea typeface="Ubuntu Light"/>
                <a:cs typeface="Ubuntu Light"/>
                <a:sym typeface="Ubuntu Light"/>
              </a:rPr>
              <a:t> </a:t>
            </a:r>
            <a:r>
              <a:rPr lang="en" sz="1050">
                <a:solidFill>
                  <a:srgbClr val="FFFFFF"/>
                </a:solidFill>
                <a:highlight>
                  <a:srgbClr val="FFFFFF"/>
                </a:highlight>
                <a:latin typeface="Ubuntu Light"/>
                <a:ea typeface="Ubuntu Light"/>
                <a:cs typeface="Ubuntu Light"/>
                <a:sym typeface="Ubuntu Light"/>
              </a:rPr>
              <a:t>ulation, and unlimited matrial and process support.  Users can conveniently adopt, execute, and adjust parameters established in Design.  Preview &amp; step through jobs prior to execution.  View real time job progress, and graphically restart within the job file.</a:t>
            </a:r>
          </a:p>
          <a:p>
            <a:pPr lvl="0" rtl="0">
              <a:lnSpc>
                <a:spcPct val="140000"/>
              </a:lnSpc>
              <a:spcBef>
                <a:spcPts val="0"/>
              </a:spcBef>
              <a:spcAft>
                <a:spcPts val="800"/>
              </a:spcAft>
              <a:buNone/>
            </a:pPr>
            <a:r>
              <a:rPr lang="en" sz="1050">
                <a:solidFill>
                  <a:schemeClr val="dk1"/>
                </a:solidFill>
                <a:highlight>
                  <a:srgbClr val="FFFFFF"/>
                </a:highlight>
                <a:latin typeface="Ubuntu Light"/>
                <a:ea typeface="Ubuntu Light"/>
                <a:cs typeface="Ubuntu Light"/>
                <a:sym typeface="Ubuntu Light"/>
              </a:rPr>
              <a:t>                              </a:t>
            </a:r>
            <a:r>
              <a:rPr lang="en" sz="1050">
                <a:solidFill>
                  <a:srgbClr val="FFFFFF"/>
                </a:solidFill>
                <a:highlight>
                  <a:srgbClr val="FFFFFF"/>
                </a:highlight>
                <a:latin typeface="Ubuntu Light"/>
                <a:ea typeface="Ubuntu Light"/>
                <a:cs typeface="Ubuntu Light"/>
                <a:sym typeface="Ubuntu Light"/>
              </a:rPr>
              <a:t>allo</a:t>
            </a:r>
            <a:r>
              <a:rPr i="1" lang="en" sz="1050" u="sng">
                <a:solidFill>
                  <a:schemeClr val="dk1"/>
                </a:solidFill>
                <a:highlight>
                  <a:srgbClr val="FFFFFF"/>
                </a:highlight>
                <a:latin typeface="Ubuntu Light"/>
                <a:ea typeface="Ubuntu Light"/>
                <a:cs typeface="Ubuntu Light"/>
                <a:sym typeface="Ubuntu Light"/>
              </a:rPr>
              <a:t>assortment of reports that summarize job and machine status.</a:t>
            </a:r>
            <a:r>
              <a:rPr i="1" lang="en" sz="1050">
                <a:solidFill>
                  <a:srgbClr val="FFFFFF"/>
                </a:solidFill>
                <a:highlight>
                  <a:srgbClr val="FFFFFF"/>
                </a:highlight>
                <a:latin typeface="Ubuntu Light"/>
                <a:ea typeface="Ubuntu Light"/>
                <a:cs typeface="Ubuntu Light"/>
                <a:sym typeface="Ubuntu Light"/>
              </a:rPr>
              <a:t> </a:t>
            </a:r>
            <a:r>
              <a:rPr lang="en" sz="1050">
                <a:solidFill>
                  <a:srgbClr val="FFFFFF"/>
                </a:solidFill>
                <a:latin typeface="Ubuntu Light"/>
                <a:ea typeface="Ubuntu Light"/>
                <a:cs typeface="Ubuntu Light"/>
                <a:sym typeface="Ubuntu Light"/>
              </a:rPr>
              <a:t>the the th    e the the the the the the the the the the the the the the the the the the the </a:t>
            </a:r>
            <a:r>
              <a:rPr i="1" lang="en" sz="1050">
                <a:solidFill>
                  <a:srgbClr val="FFFFFF"/>
                </a:solidFill>
                <a:latin typeface="Ubuntu Light"/>
                <a:ea typeface="Ubuntu Light"/>
                <a:cs typeface="Ubuntu Light"/>
                <a:sym typeface="Ubuntu Light"/>
              </a:rPr>
              <a:t> </a:t>
            </a:r>
            <a:r>
              <a:rPr lang="en" sz="1050">
                <a:solidFill>
                  <a:srgbClr val="FFFFFF"/>
                </a:solidFill>
                <a:latin typeface="Ubuntu Light"/>
                <a:ea typeface="Ubuntu Light"/>
                <a:cs typeface="Ubuntu Light"/>
                <a:sym typeface="Ubuntu Light"/>
              </a:rPr>
              <a:t>                                  </a:t>
            </a:r>
            <a:r>
              <a:rPr i="1" lang="en" sz="1050">
                <a:solidFill>
                  <a:srgbClr val="FFFFFF"/>
                </a:solidFill>
                <a:latin typeface="Ubuntu Light"/>
                <a:ea typeface="Ubuntu Light"/>
                <a:cs typeface="Ubuntu Light"/>
                <a:sym typeface="Ubuntu Light"/>
              </a:rPr>
              <a:t> </a:t>
            </a:r>
            <a:r>
              <a:rPr lang="en" sz="1050">
                <a:solidFill>
                  <a:srgbClr val="FFFFFF"/>
                </a:solidFill>
                <a:latin typeface="Ubuntu Light"/>
                <a:ea typeface="Ubuntu Light"/>
                <a:cs typeface="Ubuntu Light"/>
                <a:sym typeface="Ubuntu Light"/>
              </a:rPr>
              <a:t>                                                                               </a:t>
            </a:r>
            <a:r>
              <a:rPr lang="en" sz="1050">
                <a:solidFill>
                  <a:srgbClr val="FFFFFF"/>
                </a:solidFill>
                <a:highlight>
                  <a:srgbClr val="FFFFFF"/>
                </a:highlight>
                <a:latin typeface="Ubuntu Light"/>
                <a:ea typeface="Ubuntu Light"/>
                <a:cs typeface="Ubuntu Light"/>
                <a:sym typeface="Ubuntu Light"/>
              </a:rPr>
              <a:t>.</a:t>
            </a:r>
          </a:p>
        </p:txBody>
      </p:sp>
      <p:sp>
        <p:nvSpPr>
          <p:cNvPr id="116" name="Shape 116"/>
          <p:cNvSpPr txBox="1"/>
          <p:nvPr/>
        </p:nvSpPr>
        <p:spPr>
          <a:xfrm>
            <a:off x="400175" y="390475"/>
            <a:ext cx="1287000" cy="4473000"/>
          </a:xfrm>
          <a:prstGeom prst="rect">
            <a:avLst/>
          </a:prstGeom>
          <a:noFill/>
          <a:ln>
            <a:noFill/>
          </a:ln>
        </p:spPr>
        <p:txBody>
          <a:bodyPr anchorCtr="0" anchor="t" bIns="91425" lIns="91425" rIns="91425" wrap="square" tIns="91425">
            <a:noAutofit/>
          </a:bodyPr>
          <a:lstStyle/>
          <a:p>
            <a:pPr lvl="0" rtl="0">
              <a:lnSpc>
                <a:spcPct val="100000"/>
              </a:lnSpc>
              <a:spcBef>
                <a:spcPts val="0"/>
              </a:spcBef>
              <a:spcAft>
                <a:spcPts val="800"/>
              </a:spcAft>
              <a:buNone/>
            </a:pPr>
            <a:r>
              <a:rPr b="1" lang="en" sz="1050">
                <a:solidFill>
                  <a:schemeClr val="dk1"/>
                </a:solidFill>
                <a:latin typeface="Ubuntu"/>
                <a:ea typeface="Ubuntu"/>
                <a:cs typeface="Ubuntu"/>
                <a:sym typeface="Ubuntu"/>
              </a:rPr>
              <a:t>Coreo Connect:</a:t>
            </a:r>
          </a:p>
          <a:p>
            <a:pPr lvl="0" rtl="0">
              <a:lnSpc>
                <a:spcPct val="100000"/>
              </a:lnSpc>
              <a:spcBef>
                <a:spcPts val="0"/>
              </a:spcBef>
              <a:spcAft>
                <a:spcPts val="800"/>
              </a:spcAft>
              <a:buNone/>
            </a:pPr>
            <a:r>
              <a:t/>
            </a:r>
            <a:endParaRPr b="1" sz="1050">
              <a:solidFill>
                <a:schemeClr val="dk1"/>
              </a:solidFill>
              <a:latin typeface="Ubuntu"/>
              <a:ea typeface="Ubuntu"/>
              <a:cs typeface="Ubuntu"/>
              <a:sym typeface="Ubuntu"/>
            </a:endParaRPr>
          </a:p>
          <a:p>
            <a:pPr lvl="0" rtl="0">
              <a:lnSpc>
                <a:spcPct val="100000"/>
              </a:lnSpc>
              <a:spcBef>
                <a:spcPts val="0"/>
              </a:spcBef>
              <a:spcAft>
                <a:spcPts val="800"/>
              </a:spcAft>
              <a:buNone/>
            </a:pPr>
            <a:r>
              <a:t/>
            </a:r>
            <a:endParaRPr b="1" sz="1100">
              <a:solidFill>
                <a:schemeClr val="dk1"/>
              </a:solidFill>
              <a:latin typeface="Ubuntu"/>
              <a:ea typeface="Ubuntu"/>
              <a:cs typeface="Ubuntu"/>
              <a:sym typeface="Ubuntu"/>
            </a:endParaRPr>
          </a:p>
          <a:p>
            <a:pPr lvl="0" rtl="0">
              <a:lnSpc>
                <a:spcPct val="100000"/>
              </a:lnSpc>
              <a:spcBef>
                <a:spcPts val="0"/>
              </a:spcBef>
              <a:spcAft>
                <a:spcPts val="800"/>
              </a:spcAft>
              <a:buNone/>
            </a:pPr>
            <a:r>
              <a:rPr b="1" lang="en" sz="1050">
                <a:solidFill>
                  <a:schemeClr val="dk1"/>
                </a:solidFill>
                <a:latin typeface="Ubuntu"/>
                <a:ea typeface="Ubuntu"/>
                <a:cs typeface="Ubuntu"/>
                <a:sym typeface="Ubuntu"/>
              </a:rPr>
              <a:t>Coreo Design:</a:t>
            </a:r>
          </a:p>
          <a:p>
            <a:pPr lvl="0" rtl="0">
              <a:lnSpc>
                <a:spcPct val="100000"/>
              </a:lnSpc>
              <a:spcBef>
                <a:spcPts val="0"/>
              </a:spcBef>
              <a:spcAft>
                <a:spcPts val="800"/>
              </a:spcAft>
              <a:buNone/>
            </a:pPr>
            <a:r>
              <a:t/>
            </a:r>
            <a:endParaRPr b="1" sz="1050">
              <a:solidFill>
                <a:schemeClr val="dk1"/>
              </a:solidFill>
              <a:latin typeface="Ubuntu"/>
              <a:ea typeface="Ubuntu"/>
              <a:cs typeface="Ubuntu"/>
              <a:sym typeface="Ubuntu"/>
            </a:endParaRPr>
          </a:p>
          <a:p>
            <a:pPr lvl="0" rtl="0">
              <a:lnSpc>
                <a:spcPct val="100000"/>
              </a:lnSpc>
              <a:spcBef>
                <a:spcPts val="0"/>
              </a:spcBef>
              <a:spcAft>
                <a:spcPts val="800"/>
              </a:spcAft>
              <a:buNone/>
            </a:pPr>
            <a:r>
              <a:t/>
            </a:r>
            <a:endParaRPr b="1" sz="1050">
              <a:solidFill>
                <a:schemeClr val="dk1"/>
              </a:solidFill>
              <a:latin typeface="Ubuntu"/>
              <a:ea typeface="Ubuntu"/>
              <a:cs typeface="Ubuntu"/>
              <a:sym typeface="Ubuntu"/>
            </a:endParaRPr>
          </a:p>
          <a:p>
            <a:pPr lvl="0" rtl="0">
              <a:lnSpc>
                <a:spcPct val="100000"/>
              </a:lnSpc>
              <a:spcBef>
                <a:spcPts val="0"/>
              </a:spcBef>
              <a:spcAft>
                <a:spcPts val="800"/>
              </a:spcAft>
              <a:buNone/>
            </a:pPr>
            <a:r>
              <a:t/>
            </a:r>
            <a:endParaRPr b="1" sz="900">
              <a:solidFill>
                <a:schemeClr val="dk1"/>
              </a:solidFill>
              <a:latin typeface="Ubuntu"/>
              <a:ea typeface="Ubuntu"/>
              <a:cs typeface="Ubuntu"/>
              <a:sym typeface="Ubuntu"/>
            </a:endParaRPr>
          </a:p>
          <a:p>
            <a:pPr lvl="0" rtl="0">
              <a:lnSpc>
                <a:spcPct val="100000"/>
              </a:lnSpc>
              <a:spcBef>
                <a:spcPts val="0"/>
              </a:spcBef>
              <a:spcAft>
                <a:spcPts val="800"/>
              </a:spcAft>
              <a:buNone/>
            </a:pPr>
            <a:r>
              <a:rPr b="1" lang="en" sz="1050">
                <a:solidFill>
                  <a:schemeClr val="dk1"/>
                </a:solidFill>
                <a:latin typeface="Ubuntu"/>
                <a:ea typeface="Ubuntu"/>
                <a:cs typeface="Ubuntu"/>
                <a:sym typeface="Ubuntu"/>
              </a:rPr>
              <a:t>Coreo Build: </a:t>
            </a:r>
          </a:p>
          <a:p>
            <a:pPr lvl="0" rtl="0">
              <a:lnSpc>
                <a:spcPct val="150000"/>
              </a:lnSpc>
              <a:spcBef>
                <a:spcPts val="0"/>
              </a:spcBef>
              <a:spcAft>
                <a:spcPts val="800"/>
              </a:spcAft>
              <a:buNone/>
            </a:pPr>
            <a:r>
              <a:t/>
            </a:r>
            <a:endParaRPr b="1" sz="1050">
              <a:solidFill>
                <a:schemeClr val="dk1"/>
              </a:solidFill>
              <a:latin typeface="Ubuntu"/>
              <a:ea typeface="Ubuntu"/>
              <a:cs typeface="Ubuntu"/>
              <a:sym typeface="Ubuntu"/>
            </a:endParaRPr>
          </a:p>
          <a:p>
            <a:pPr lvl="0" rtl="0">
              <a:lnSpc>
                <a:spcPct val="200000"/>
              </a:lnSpc>
              <a:spcBef>
                <a:spcPts val="0"/>
              </a:spcBef>
              <a:spcAft>
                <a:spcPts val="800"/>
              </a:spcAft>
              <a:buNone/>
            </a:pPr>
            <a:r>
              <a:t/>
            </a:r>
            <a:endParaRPr b="1" sz="1000">
              <a:solidFill>
                <a:schemeClr val="dk1"/>
              </a:solidFill>
              <a:latin typeface="Ubuntu"/>
              <a:ea typeface="Ubuntu"/>
              <a:cs typeface="Ubuntu"/>
              <a:sym typeface="Ubuntu"/>
            </a:endParaRPr>
          </a:p>
          <a:p>
            <a:pPr lvl="0" rtl="0">
              <a:lnSpc>
                <a:spcPct val="115000"/>
              </a:lnSpc>
              <a:spcBef>
                <a:spcPts val="0"/>
              </a:spcBef>
              <a:spcAft>
                <a:spcPts val="800"/>
              </a:spcAft>
              <a:buNone/>
            </a:pPr>
            <a:r>
              <a:rPr b="1" lang="en" sz="1050">
                <a:solidFill>
                  <a:schemeClr val="dk1"/>
                </a:solidFill>
                <a:latin typeface="Ubuntu"/>
                <a:ea typeface="Ubuntu"/>
                <a:cs typeface="Ubuntu"/>
                <a:sym typeface="Ubuntu"/>
              </a:rPr>
              <a:t>Coreo Command:</a:t>
            </a:r>
          </a:p>
          <a:p>
            <a:pPr lvl="0" rtl="0">
              <a:lnSpc>
                <a:spcPct val="150000"/>
              </a:lnSpc>
              <a:spcBef>
                <a:spcPts val="0"/>
              </a:spcBef>
              <a:spcAft>
                <a:spcPts val="800"/>
              </a:spcAft>
              <a:buNone/>
            </a:pPr>
            <a:r>
              <a:t/>
            </a:r>
            <a:endParaRPr b="1" sz="600">
              <a:solidFill>
                <a:schemeClr val="dk1"/>
              </a:solidFill>
              <a:latin typeface="Ubuntu"/>
              <a:ea typeface="Ubuntu"/>
              <a:cs typeface="Ubuntu"/>
              <a:sym typeface="Ubuntu"/>
            </a:endParaRPr>
          </a:p>
          <a:p>
            <a:pPr lvl="0" rtl="0">
              <a:lnSpc>
                <a:spcPct val="150000"/>
              </a:lnSpc>
              <a:spcBef>
                <a:spcPts val="0"/>
              </a:spcBef>
              <a:spcAft>
                <a:spcPts val="800"/>
              </a:spcAft>
              <a:buNone/>
            </a:pPr>
            <a:r>
              <a:t/>
            </a:r>
            <a:endParaRPr b="1" sz="600">
              <a:solidFill>
                <a:schemeClr val="dk1"/>
              </a:solidFill>
              <a:latin typeface="Ubuntu"/>
              <a:ea typeface="Ubuntu"/>
              <a:cs typeface="Ubuntu"/>
              <a:sym typeface="Ubuntu"/>
            </a:endParaRPr>
          </a:p>
          <a:p>
            <a:pPr lvl="0" rtl="0">
              <a:lnSpc>
                <a:spcPct val="150000"/>
              </a:lnSpc>
              <a:spcBef>
                <a:spcPts val="0"/>
              </a:spcBef>
              <a:spcAft>
                <a:spcPts val="800"/>
              </a:spcAft>
              <a:buNone/>
            </a:pPr>
            <a:r>
              <a:t/>
            </a:r>
            <a:endParaRPr b="1" sz="600">
              <a:solidFill>
                <a:schemeClr val="dk1"/>
              </a:solidFill>
              <a:latin typeface="Ubuntu"/>
              <a:ea typeface="Ubuntu"/>
              <a:cs typeface="Ubuntu"/>
              <a:sym typeface="Ubuntu"/>
            </a:endParaRPr>
          </a:p>
          <a:p>
            <a:pPr lvl="0" rtl="0">
              <a:lnSpc>
                <a:spcPct val="100000"/>
              </a:lnSpc>
              <a:spcBef>
                <a:spcPts val="0"/>
              </a:spcBef>
              <a:spcAft>
                <a:spcPts val="800"/>
              </a:spcAft>
              <a:buClr>
                <a:schemeClr val="dk1"/>
              </a:buClr>
              <a:buSzPct val="100000"/>
              <a:buFont typeface="Arial"/>
              <a:buNone/>
            </a:pPr>
            <a:r>
              <a:rPr b="1" lang="en" sz="1050">
                <a:solidFill>
                  <a:schemeClr val="dk1"/>
                </a:solidFill>
                <a:latin typeface="Ubuntu"/>
                <a:ea typeface="Ubuntu"/>
                <a:cs typeface="Ubuntu"/>
                <a:sym typeface="Ubuntu"/>
              </a:rPr>
              <a:t>Coreo Report:</a:t>
            </a:r>
          </a:p>
        </p:txBody>
      </p:sp>
      <p:pic>
        <p:nvPicPr>
          <p:cNvPr id="117" name="Shape 117"/>
          <p:cNvPicPr preferRelativeResize="0"/>
          <p:nvPr/>
        </p:nvPicPr>
        <p:blipFill>
          <a:blip r:embed="rId7">
            <a:alphaModFix/>
          </a:blip>
          <a:stretch>
            <a:fillRect/>
          </a:stretch>
        </p:blipFill>
        <p:spPr>
          <a:xfrm>
            <a:off x="84300" y="4246825"/>
            <a:ext cx="315875" cy="315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5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p:nvPr/>
        </p:nvSpPr>
        <p:spPr>
          <a:xfrm>
            <a:off x="2725450" y="1448100"/>
            <a:ext cx="3442500" cy="1564200"/>
          </a:xfrm>
          <a:prstGeom prst="roundRect">
            <a:avLst>
              <a:gd fmla="val 16667" name="adj"/>
            </a:avLst>
          </a:prstGeom>
          <a:solidFill>
            <a:srgbClr val="0000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3600">
                <a:solidFill>
                  <a:srgbClr val="FFFFFF"/>
                </a:solidFill>
                <a:latin typeface="Ubuntu Mono"/>
                <a:ea typeface="Ubuntu Mono"/>
                <a:cs typeface="Ubuntu Mono"/>
                <a:sym typeface="Ubuntu Mono"/>
              </a:rPr>
              <a:t>Skills Overview</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Shape 127"/>
          <p:cNvPicPr preferRelativeResize="0"/>
          <p:nvPr/>
        </p:nvPicPr>
        <p:blipFill>
          <a:blip r:embed="rId3">
            <a:alphaModFix/>
          </a:blip>
          <a:stretch>
            <a:fillRect/>
          </a:stretch>
        </p:blipFill>
        <p:spPr>
          <a:xfrm>
            <a:off x="109275" y="157100"/>
            <a:ext cx="2547851" cy="1757151"/>
          </a:xfrm>
          <a:prstGeom prst="rect">
            <a:avLst/>
          </a:prstGeom>
          <a:noFill/>
          <a:ln>
            <a:noFill/>
          </a:ln>
        </p:spPr>
      </p:pic>
      <p:pic>
        <p:nvPicPr>
          <p:cNvPr id="128" name="Shape 128"/>
          <p:cNvPicPr preferRelativeResize="0"/>
          <p:nvPr/>
        </p:nvPicPr>
        <p:blipFill>
          <a:blip r:embed="rId4">
            <a:alphaModFix/>
          </a:blip>
          <a:stretch>
            <a:fillRect/>
          </a:stretch>
        </p:blipFill>
        <p:spPr>
          <a:xfrm>
            <a:off x="5914950" y="217809"/>
            <a:ext cx="2908000" cy="1635725"/>
          </a:xfrm>
          <a:prstGeom prst="rect">
            <a:avLst/>
          </a:prstGeom>
          <a:noFill/>
          <a:ln>
            <a:noFill/>
          </a:ln>
        </p:spPr>
      </p:pic>
      <p:pic>
        <p:nvPicPr>
          <p:cNvPr descr="CNC_face_in_command.PNG" id="129" name="Shape 129"/>
          <p:cNvPicPr preferRelativeResize="0"/>
          <p:nvPr/>
        </p:nvPicPr>
        <p:blipFill>
          <a:blip r:embed="rId5">
            <a:alphaModFix/>
          </a:blip>
          <a:stretch>
            <a:fillRect/>
          </a:stretch>
        </p:blipFill>
        <p:spPr>
          <a:xfrm>
            <a:off x="1743784" y="2144875"/>
            <a:ext cx="5078230" cy="2730125"/>
          </a:xfrm>
          <a:prstGeom prst="rect">
            <a:avLst/>
          </a:prstGeom>
          <a:noFill/>
          <a:ln>
            <a:noFill/>
          </a:ln>
        </p:spPr>
      </p:pic>
      <p:sp>
        <p:nvSpPr>
          <p:cNvPr id="130" name="Shape 130"/>
          <p:cNvSpPr txBox="1"/>
          <p:nvPr/>
        </p:nvSpPr>
        <p:spPr>
          <a:xfrm>
            <a:off x="2814250" y="211750"/>
            <a:ext cx="2937300" cy="2042400"/>
          </a:xfrm>
          <a:prstGeom prst="rect">
            <a:avLst/>
          </a:prstGeom>
          <a:noFill/>
          <a:ln>
            <a:noFill/>
          </a:ln>
        </p:spPr>
        <p:txBody>
          <a:bodyPr anchorCtr="0" anchor="t" bIns="91425" lIns="91425" rIns="91425" wrap="square" tIns="91425">
            <a:noAutofit/>
          </a:bodyPr>
          <a:lstStyle/>
          <a:p>
            <a:pPr lvl="0" algn="ctr">
              <a:spcBef>
                <a:spcPts val="0"/>
              </a:spcBef>
              <a:buNone/>
            </a:pPr>
            <a:r>
              <a:rPr b="1" lang="en" sz="3000">
                <a:latin typeface="Ubuntu Mono"/>
                <a:ea typeface="Ubuntu Mono"/>
                <a:cs typeface="Ubuntu Mono"/>
                <a:sym typeface="Ubuntu Mono"/>
              </a:rPr>
              <a:t>Computer Numerical Code</a:t>
            </a:r>
            <a:r>
              <a:rPr lang="en" sz="3000">
                <a:latin typeface="Ubuntu Mono"/>
                <a:ea typeface="Ubuntu Mono"/>
                <a:cs typeface="Ubuntu Mono"/>
                <a:sym typeface="Ubuntu Mono"/>
              </a:rPr>
              <a:t> (CNC)</a:t>
            </a:r>
          </a:p>
          <a:p>
            <a:pPr lvl="0" algn="ctr">
              <a:spcBef>
                <a:spcPts val="0"/>
              </a:spcBef>
              <a:buNone/>
            </a:pPr>
            <a:r>
              <a:rPr i="1" lang="en" sz="2400">
                <a:latin typeface="Ubuntu Mono"/>
                <a:ea typeface="Ubuntu Mono"/>
                <a:cs typeface="Ubuntu Mono"/>
                <a:sym typeface="Ubuntu Mono"/>
              </a:rPr>
              <a:t>“G”-Code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Shape 135"/>
          <p:cNvPicPr preferRelativeResize="0"/>
          <p:nvPr/>
        </p:nvPicPr>
        <p:blipFill>
          <a:blip r:embed="rId3">
            <a:alphaModFix/>
          </a:blip>
          <a:stretch>
            <a:fillRect/>
          </a:stretch>
        </p:blipFill>
        <p:spPr>
          <a:xfrm>
            <a:off x="316325" y="335775"/>
            <a:ext cx="974650" cy="974650"/>
          </a:xfrm>
          <a:prstGeom prst="rect">
            <a:avLst/>
          </a:prstGeom>
          <a:noFill/>
          <a:ln>
            <a:noFill/>
          </a:ln>
        </p:spPr>
      </p:pic>
      <p:pic>
        <p:nvPicPr>
          <p:cNvPr id="136" name="Shape 136"/>
          <p:cNvPicPr preferRelativeResize="0"/>
          <p:nvPr/>
        </p:nvPicPr>
        <p:blipFill>
          <a:blip r:embed="rId4">
            <a:alphaModFix/>
          </a:blip>
          <a:stretch>
            <a:fillRect/>
          </a:stretch>
        </p:blipFill>
        <p:spPr>
          <a:xfrm>
            <a:off x="4959075" y="486025"/>
            <a:ext cx="4032150" cy="2552450"/>
          </a:xfrm>
          <a:prstGeom prst="rect">
            <a:avLst/>
          </a:prstGeom>
          <a:noFill/>
          <a:ln>
            <a:noFill/>
          </a:ln>
        </p:spPr>
      </p:pic>
      <p:pic>
        <p:nvPicPr>
          <p:cNvPr id="137" name="Shape 137"/>
          <p:cNvPicPr preferRelativeResize="0"/>
          <p:nvPr/>
        </p:nvPicPr>
        <p:blipFill>
          <a:blip r:embed="rId5">
            <a:alphaModFix/>
          </a:blip>
          <a:stretch>
            <a:fillRect/>
          </a:stretch>
        </p:blipFill>
        <p:spPr>
          <a:xfrm>
            <a:off x="1626338" y="2867025"/>
            <a:ext cx="2766475" cy="2005700"/>
          </a:xfrm>
          <a:prstGeom prst="rect">
            <a:avLst/>
          </a:prstGeom>
          <a:noFill/>
          <a:ln>
            <a:noFill/>
          </a:ln>
        </p:spPr>
      </p:pic>
      <p:sp>
        <p:nvSpPr>
          <p:cNvPr id="138" name="Shape 138"/>
          <p:cNvSpPr txBox="1"/>
          <p:nvPr/>
        </p:nvSpPr>
        <p:spPr>
          <a:xfrm>
            <a:off x="1509575" y="0"/>
            <a:ext cx="3000000" cy="28212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000">
                <a:solidFill>
                  <a:schemeClr val="dk1"/>
                </a:solidFill>
                <a:latin typeface="Ubuntu Mono"/>
                <a:ea typeface="Ubuntu Mono"/>
                <a:cs typeface="Ubuntu Mono"/>
                <a:sym typeface="Ubuntu Mono"/>
              </a:rPr>
              <a:t>Model– View– Controller</a:t>
            </a:r>
            <a:r>
              <a:rPr lang="en" sz="3000">
                <a:solidFill>
                  <a:schemeClr val="dk1"/>
                </a:solidFill>
                <a:latin typeface="Ubuntu Mono"/>
                <a:ea typeface="Ubuntu Mono"/>
                <a:cs typeface="Ubuntu Mono"/>
                <a:sym typeface="Ubuntu Mono"/>
              </a:rPr>
              <a:t> (MVC) </a:t>
            </a:r>
            <a:r>
              <a:rPr lang="en" sz="2400">
                <a:solidFill>
                  <a:schemeClr val="dk1"/>
                </a:solidFill>
                <a:latin typeface="Ubuntu Mono"/>
                <a:ea typeface="Ubuntu Mono"/>
                <a:cs typeface="Ubuntu Mono"/>
                <a:sym typeface="Ubuntu Mono"/>
              </a:rPr>
              <a:t>Application Design Pattern</a:t>
            </a:r>
          </a:p>
          <a:p>
            <a:pPr lvl="0" rtl="0" algn="ctr">
              <a:spcBef>
                <a:spcPts val="0"/>
              </a:spcBef>
              <a:buNone/>
            </a:pPr>
            <a:r>
              <a:rPr i="1" lang="en" sz="2400">
                <a:solidFill>
                  <a:schemeClr val="dk1"/>
                </a:solidFill>
                <a:latin typeface="Ubuntu Mono"/>
                <a:ea typeface="Ubuntu Mono"/>
                <a:cs typeface="Ubuntu Mono"/>
                <a:sym typeface="Ubuntu Mono"/>
              </a:rPr>
              <a:t>AngularJS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